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9"/>
  </p:notesMasterIdLst>
  <p:sldIdLst>
    <p:sldId id="256" r:id="rId2"/>
    <p:sldId id="939" r:id="rId3"/>
    <p:sldId id="378" r:id="rId4"/>
    <p:sldId id="959" r:id="rId5"/>
    <p:sldId id="257" r:id="rId6"/>
    <p:sldId id="263" r:id="rId7"/>
    <p:sldId id="264" r:id="rId8"/>
    <p:sldId id="261" r:id="rId9"/>
    <p:sldId id="262" r:id="rId10"/>
    <p:sldId id="293" r:id="rId11"/>
    <p:sldId id="379" r:id="rId12"/>
    <p:sldId id="429" r:id="rId13"/>
    <p:sldId id="2741" r:id="rId14"/>
    <p:sldId id="424" r:id="rId15"/>
    <p:sldId id="380" r:id="rId16"/>
    <p:sldId id="2740" r:id="rId17"/>
    <p:sldId id="2958" r:id="rId18"/>
    <p:sldId id="430" r:id="rId19"/>
    <p:sldId id="269" r:id="rId20"/>
    <p:sldId id="381" r:id="rId21"/>
    <p:sldId id="433" r:id="rId22"/>
    <p:sldId id="382" r:id="rId23"/>
    <p:sldId id="427" r:id="rId24"/>
    <p:sldId id="414" r:id="rId25"/>
    <p:sldId id="417" r:id="rId26"/>
    <p:sldId id="418" r:id="rId27"/>
    <p:sldId id="419" r:id="rId28"/>
    <p:sldId id="420" r:id="rId29"/>
    <p:sldId id="421" r:id="rId30"/>
    <p:sldId id="960" r:id="rId31"/>
    <p:sldId id="422" r:id="rId32"/>
    <p:sldId id="423" r:id="rId33"/>
    <p:sldId id="405" r:id="rId34"/>
    <p:sldId id="412" r:id="rId35"/>
    <p:sldId id="398" r:id="rId36"/>
    <p:sldId id="399" r:id="rId37"/>
    <p:sldId id="400" r:id="rId38"/>
    <p:sldId id="401" r:id="rId39"/>
    <p:sldId id="402" r:id="rId40"/>
    <p:sldId id="403" r:id="rId41"/>
    <p:sldId id="404" r:id="rId42"/>
    <p:sldId id="411" r:id="rId43"/>
    <p:sldId id="395" r:id="rId44"/>
    <p:sldId id="2973" r:id="rId45"/>
    <p:sldId id="2972" r:id="rId46"/>
    <p:sldId id="1075" r:id="rId47"/>
    <p:sldId id="2988" r:id="rId48"/>
    <p:sldId id="2989" r:id="rId49"/>
    <p:sldId id="987" r:id="rId50"/>
    <p:sldId id="1069" r:id="rId51"/>
    <p:sldId id="428" r:id="rId52"/>
    <p:sldId id="961" r:id="rId53"/>
    <p:sldId id="2984" r:id="rId54"/>
    <p:sldId id="2985" r:id="rId55"/>
    <p:sldId id="2986" r:id="rId56"/>
    <p:sldId id="2987" r:id="rId57"/>
    <p:sldId id="409" r:id="rId58"/>
    <p:sldId id="426" r:id="rId59"/>
    <p:sldId id="432" r:id="rId60"/>
    <p:sldId id="431" r:id="rId61"/>
    <p:sldId id="434" r:id="rId62"/>
    <p:sldId id="387" r:id="rId63"/>
    <p:sldId id="2991" r:id="rId64"/>
    <p:sldId id="2992" r:id="rId65"/>
    <p:sldId id="2993" r:id="rId66"/>
    <p:sldId id="373" r:id="rId67"/>
    <p:sldId id="2990"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53D6C67-6A28-7C44-9EE9-9BC8D0E55C05}">
          <p14:sldIdLst>
            <p14:sldId id="256"/>
          </p14:sldIdLst>
        </p14:section>
        <p14:section name="Warm Up Slide" id="{DC225639-4747-4A4E-A141-8C9E10A731FD}">
          <p14:sldIdLst>
            <p14:sldId id="939"/>
          </p14:sldIdLst>
        </p14:section>
        <p14:section name="Context setting" id="{0026A396-05A6-9249-BC41-AC97AAA821D1}">
          <p14:sldIdLst>
            <p14:sldId id="378"/>
            <p14:sldId id="959"/>
            <p14:sldId id="257"/>
            <p14:sldId id="263"/>
            <p14:sldId id="264"/>
            <p14:sldId id="261"/>
            <p14:sldId id="262"/>
            <p14:sldId id="293"/>
            <p14:sldId id="379"/>
            <p14:sldId id="429"/>
            <p14:sldId id="2741"/>
            <p14:sldId id="424"/>
            <p14:sldId id="380"/>
            <p14:sldId id="2740"/>
            <p14:sldId id="2958"/>
            <p14:sldId id="430"/>
            <p14:sldId id="269"/>
            <p14:sldId id="381"/>
            <p14:sldId id="433"/>
          </p14:sldIdLst>
        </p14:section>
        <p14:section name="Goal: from Concepts to Execution" id="{933A8ABF-DC4D-C34E-AC0A-063EB5612D6D}">
          <p14:sldIdLst>
            <p14:sldId id="382"/>
            <p14:sldId id="427"/>
            <p14:sldId id="414"/>
            <p14:sldId id="417"/>
            <p14:sldId id="418"/>
            <p14:sldId id="419"/>
            <p14:sldId id="420"/>
            <p14:sldId id="421"/>
            <p14:sldId id="960"/>
            <p14:sldId id="422"/>
            <p14:sldId id="423"/>
            <p14:sldId id="405"/>
            <p14:sldId id="412"/>
            <p14:sldId id="398"/>
            <p14:sldId id="399"/>
            <p14:sldId id="400"/>
            <p14:sldId id="401"/>
            <p14:sldId id="402"/>
            <p14:sldId id="403"/>
            <p14:sldId id="404"/>
            <p14:sldId id="411"/>
            <p14:sldId id="395"/>
            <p14:sldId id="2973"/>
            <p14:sldId id="2972"/>
          </p14:sldIdLst>
        </p14:section>
        <p14:section name="Criteria: Soundness and Completeness" id="{7B11ECCB-C778-8F47-9710-411DB87553BB}">
          <p14:sldIdLst>
            <p14:sldId id="1075"/>
            <p14:sldId id="2988"/>
            <p14:sldId id="2989"/>
            <p14:sldId id="987"/>
            <p14:sldId id="1069"/>
            <p14:sldId id="428"/>
            <p14:sldId id="961"/>
            <p14:sldId id="2984"/>
            <p14:sldId id="2985"/>
            <p14:sldId id="2986"/>
            <p14:sldId id="2987"/>
            <p14:sldId id="409"/>
            <p14:sldId id="426"/>
            <p14:sldId id="432"/>
            <p14:sldId id="431"/>
            <p14:sldId id="434"/>
          </p14:sldIdLst>
        </p14:section>
        <p14:section name="Outputs- Homework Results" id="{0A2BD0CE-9336-E94E-9EC6-13D0222D5807}">
          <p14:sldIdLst>
            <p14:sldId id="387"/>
          </p14:sldIdLst>
        </p14:section>
        <p14:section name="Homework and Self-Study Guidance" id="{C674C9CD-258C-7A4F-B250-8C23E0784DE8}">
          <p14:sldIdLst>
            <p14:sldId id="2991"/>
          </p14:sldIdLst>
        </p14:section>
        <p14:section name="Input: Tools and References" id="{E7DFBD08-73FE-4E47-BAB8-2C765C0B0FAC}">
          <p14:sldIdLst>
            <p14:sldId id="2992"/>
            <p14:sldId id="2993"/>
            <p14:sldId id="373"/>
            <p14:sldId id="299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57"/>
    <p:restoredTop sz="95073"/>
  </p:normalViewPr>
  <p:slideViewPr>
    <p:cSldViewPr snapToGrid="0">
      <p:cViewPr varScale="1">
        <p:scale>
          <a:sx n="118" d="100"/>
          <a:sy n="118" d="100"/>
        </p:scale>
        <p:origin x="712" y="19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8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image" Target="../media/image69.emf"/><Relationship Id="rId4" Type="http://schemas.openxmlformats.org/officeDocument/2006/relationships/image" Target="../media/image7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11</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571101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12</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28975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13</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322404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14</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124668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15</a:t>
            </a:fld>
            <a:endParaRPr lang="zh-CN" altLang="en-US"/>
          </a:p>
        </p:txBody>
      </p:sp>
    </p:spTree>
    <p:extLst>
      <p:ext uri="{BB962C8B-B14F-4D97-AF65-F5344CB8AC3E}">
        <p14:creationId xmlns:p14="http://schemas.microsoft.com/office/powerpoint/2010/main" val="2692327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16</a:t>
            </a:fld>
            <a:endParaRPr lang="zh-CN" altLang="en-US"/>
          </a:p>
        </p:txBody>
      </p:sp>
    </p:spTree>
    <p:extLst>
      <p:ext uri="{BB962C8B-B14F-4D97-AF65-F5344CB8AC3E}">
        <p14:creationId xmlns:p14="http://schemas.microsoft.com/office/powerpoint/2010/main" val="371691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189511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18</a:t>
            </a:fld>
            <a:endParaRPr lang="zh-CN" altLang="en-US"/>
          </a:p>
        </p:txBody>
      </p:sp>
    </p:spTree>
    <p:extLst>
      <p:ext uri="{BB962C8B-B14F-4D97-AF65-F5344CB8AC3E}">
        <p14:creationId xmlns:p14="http://schemas.microsoft.com/office/powerpoint/2010/main" val="3514250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701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20</a:t>
            </a:fld>
            <a:endParaRPr lang="zh-CN" altLang="en-US"/>
          </a:p>
        </p:txBody>
      </p:sp>
    </p:spTree>
    <p:extLst>
      <p:ext uri="{BB962C8B-B14F-4D97-AF65-F5344CB8AC3E}">
        <p14:creationId xmlns:p14="http://schemas.microsoft.com/office/powerpoint/2010/main" val="3586920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97483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21</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437719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C289B96E-5D55-F547-82F8-51D99537A149}"/>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algn="r"/>
            <a:fld id="{472D81AE-8BC0-FC4C-9AEA-9A00CCEDAD8D}" type="slidenum">
              <a:rPr lang="he-IL" altLang="en-US" sz="1100" i="1">
                <a:latin typeface="Times New Roman" panose="02020603050405020304" pitchFamily="18" charset="0"/>
                <a:cs typeface="Times New Roman" panose="02020603050405020304" pitchFamily="18" charset="0"/>
              </a:rPr>
              <a:pPr algn="r"/>
              <a:t>24</a:t>
            </a:fld>
            <a:endParaRPr lang="en-US" altLang="en-US" sz="1100" i="1">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DB1AABBD-6BD2-2147-A272-1826D0B8F8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1"/>
            <a:endParaRPr lang="en-US" altLang="en-US">
              <a:cs typeface="Arial" panose="020B0604020202020204" pitchFamily="34" charset="0"/>
            </a:endParaRPr>
          </a:p>
        </p:txBody>
      </p:sp>
      <p:sp>
        <p:nvSpPr>
          <p:cNvPr id="56324" name="Rectangle 3">
            <a:extLst>
              <a:ext uri="{FF2B5EF4-FFF2-40B4-BE49-F238E27FC236}">
                <a16:creationId xmlns:a16="http://schemas.microsoft.com/office/drawing/2014/main" id="{BF1537AF-E9CB-1446-B4B0-36CCBE0DB41C}"/>
              </a:ext>
            </a:extLst>
          </p:cNvPr>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1874097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146FF58F-FC4B-A243-8A89-F42EB92B93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3B4F3363-14C5-3D4D-B6FB-C9F761E0284F}" type="slidenum">
              <a:rPr lang="he-IL" altLang="en-US" sz="1100">
                <a:latin typeface="Times New Roman" panose="02020603050405020304" pitchFamily="18" charset="0"/>
              </a:rPr>
              <a:pPr/>
              <a:t>25</a:t>
            </a:fld>
            <a:endParaRPr lang="en-US" altLang="en-US" sz="1100">
              <a:latin typeface="Times New Roman" panose="02020603050405020304" pitchFamily="18" charset="0"/>
            </a:endParaRPr>
          </a:p>
        </p:txBody>
      </p:sp>
      <p:sp>
        <p:nvSpPr>
          <p:cNvPr id="28675" name="Rectangle 2">
            <a:extLst>
              <a:ext uri="{FF2B5EF4-FFF2-40B4-BE49-F238E27FC236}">
                <a16:creationId xmlns:a16="http://schemas.microsoft.com/office/drawing/2014/main" id="{13636595-DE96-3C42-8D15-EF7585CD15D9}"/>
              </a:ext>
            </a:extLst>
          </p:cNvPr>
          <p:cNvSpPr>
            <a:spLocks noGrp="1" noRot="1" noChangeAspect="1" noChangeArrowheads="1" noTextEdit="1"/>
          </p:cNvSpPr>
          <p:nvPr>
            <p:ph type="sldImg"/>
          </p:nvPr>
        </p:nvSpPr>
        <p:spPr>
          <a:xfrm>
            <a:off x="381000" y="685800"/>
            <a:ext cx="6096000" cy="3429000"/>
          </a:xfrm>
          <a:ln/>
        </p:spPr>
      </p:sp>
      <p:sp>
        <p:nvSpPr>
          <p:cNvPr id="28676" name="Rectangle 3">
            <a:extLst>
              <a:ext uri="{FF2B5EF4-FFF2-40B4-BE49-F238E27FC236}">
                <a16:creationId xmlns:a16="http://schemas.microsoft.com/office/drawing/2014/main" id="{2F9BC8AF-624A-5B4D-9D35-59689FBBDC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548264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474E92F7-C3F0-C143-B36C-A389B58B45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19F32D50-64EC-7648-AD43-333BDBB4E762}" type="slidenum">
              <a:rPr lang="he-IL" altLang="en-US" sz="1100">
                <a:latin typeface="Times New Roman" panose="02020603050405020304" pitchFamily="18" charset="0"/>
              </a:rPr>
              <a:pPr/>
              <a:t>26</a:t>
            </a:fld>
            <a:endParaRPr lang="en-US" altLang="en-US" sz="1100">
              <a:latin typeface="Times New Roman" panose="02020603050405020304" pitchFamily="18" charset="0"/>
            </a:endParaRPr>
          </a:p>
        </p:txBody>
      </p:sp>
      <p:sp>
        <p:nvSpPr>
          <p:cNvPr id="29699" name="Rectangle 2">
            <a:extLst>
              <a:ext uri="{FF2B5EF4-FFF2-40B4-BE49-F238E27FC236}">
                <a16:creationId xmlns:a16="http://schemas.microsoft.com/office/drawing/2014/main" id="{385BC190-5B43-5042-9CBA-F70218963E46}"/>
              </a:ext>
            </a:extLst>
          </p:cNvPr>
          <p:cNvSpPr>
            <a:spLocks noGrp="1" noRot="1" noChangeAspect="1" noChangeArrowheads="1" noTextEdit="1"/>
          </p:cNvSpPr>
          <p:nvPr>
            <p:ph type="sldImg"/>
          </p:nvPr>
        </p:nvSpPr>
        <p:spPr>
          <a:xfrm>
            <a:off x="381000" y="685800"/>
            <a:ext cx="6096000" cy="3429000"/>
          </a:xfrm>
          <a:ln/>
        </p:spPr>
      </p:sp>
      <p:sp>
        <p:nvSpPr>
          <p:cNvPr id="29700" name="Rectangle 3">
            <a:extLst>
              <a:ext uri="{FF2B5EF4-FFF2-40B4-BE49-F238E27FC236}">
                <a16:creationId xmlns:a16="http://schemas.microsoft.com/office/drawing/2014/main" id="{598C415F-AE95-6846-8E6B-B78765B19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48783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07877472-E5B4-8247-906B-03C5136CBB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78054212-5648-A741-A431-6C0A53166C61}" type="slidenum">
              <a:rPr lang="he-IL" altLang="en-US" sz="1100">
                <a:latin typeface="Times New Roman" panose="02020603050405020304" pitchFamily="18" charset="0"/>
              </a:rPr>
              <a:pPr/>
              <a:t>27</a:t>
            </a:fld>
            <a:endParaRPr lang="en-US" altLang="en-US" sz="1100">
              <a:latin typeface="Times New Roman" panose="02020603050405020304" pitchFamily="18" charset="0"/>
            </a:endParaRPr>
          </a:p>
        </p:txBody>
      </p:sp>
      <p:sp>
        <p:nvSpPr>
          <p:cNvPr id="30723" name="Rectangle 2">
            <a:extLst>
              <a:ext uri="{FF2B5EF4-FFF2-40B4-BE49-F238E27FC236}">
                <a16:creationId xmlns:a16="http://schemas.microsoft.com/office/drawing/2014/main" id="{E720A767-65E1-0A48-B666-132044E09B1A}"/>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FDECA7F9-54D9-C849-887F-BF0F1F9978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29444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A7DB926E-7D47-494D-BCB3-5B3B05866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781F3177-9A92-E64E-8391-D9BEFB94088A}" type="slidenum">
              <a:rPr lang="he-IL" altLang="en-US" sz="1100">
                <a:latin typeface="Times New Roman" panose="02020603050405020304" pitchFamily="18" charset="0"/>
              </a:rPr>
              <a:pPr/>
              <a:t>28</a:t>
            </a:fld>
            <a:endParaRPr lang="en-US" altLang="en-US" sz="1100">
              <a:latin typeface="Times New Roman" panose="02020603050405020304" pitchFamily="18" charset="0"/>
            </a:endParaRPr>
          </a:p>
        </p:txBody>
      </p:sp>
      <p:sp>
        <p:nvSpPr>
          <p:cNvPr id="31747" name="Rectangle 2">
            <a:extLst>
              <a:ext uri="{FF2B5EF4-FFF2-40B4-BE49-F238E27FC236}">
                <a16:creationId xmlns:a16="http://schemas.microsoft.com/office/drawing/2014/main" id="{A0FD95A5-62B6-4E4E-870B-036D61272677}"/>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39E26550-560D-1A41-911B-C68E45378C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832321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29</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407958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30</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76097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70391E1A-2E86-CB44-B3A6-84E4EAC43E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D7032431-8F8E-A14F-96D8-201A24E7ECE5}" type="slidenum">
              <a:rPr lang="he-IL" altLang="en-US" sz="1100">
                <a:latin typeface="Times New Roman" panose="02020603050405020304" pitchFamily="18" charset="0"/>
              </a:rPr>
              <a:pPr/>
              <a:t>31</a:t>
            </a:fld>
            <a:endParaRPr lang="en-US" altLang="en-US" sz="1100">
              <a:latin typeface="Times New Roman" panose="02020603050405020304" pitchFamily="18" charset="0"/>
            </a:endParaRPr>
          </a:p>
        </p:txBody>
      </p:sp>
      <p:sp>
        <p:nvSpPr>
          <p:cNvPr id="33795" name="Rectangle 2">
            <a:extLst>
              <a:ext uri="{FF2B5EF4-FFF2-40B4-BE49-F238E27FC236}">
                <a16:creationId xmlns:a16="http://schemas.microsoft.com/office/drawing/2014/main" id="{7B166F00-9ECA-804D-9FE8-388975E1537F}"/>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4EC57BBB-100A-0A42-8C1B-BA7DCAAE7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69336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5104746E-7EF7-A24C-8CE6-DBCC34D275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21446745-672C-A44F-B2DD-E3951CB132ED}" type="slidenum">
              <a:rPr lang="he-IL" altLang="en-US" sz="1100">
                <a:latin typeface="Times New Roman" panose="02020603050405020304" pitchFamily="18" charset="0"/>
              </a:rPr>
              <a:pPr/>
              <a:t>32</a:t>
            </a:fld>
            <a:endParaRPr lang="en-US" altLang="en-US" sz="1100">
              <a:latin typeface="Times New Roman" panose="02020603050405020304" pitchFamily="18" charset="0"/>
            </a:endParaRPr>
          </a:p>
        </p:txBody>
      </p:sp>
      <p:sp>
        <p:nvSpPr>
          <p:cNvPr id="34819" name="Rectangle 2">
            <a:extLst>
              <a:ext uri="{FF2B5EF4-FFF2-40B4-BE49-F238E27FC236}">
                <a16:creationId xmlns:a16="http://schemas.microsoft.com/office/drawing/2014/main" id="{EEB8C0CC-A2B4-7B49-9EB7-038F953C2726}"/>
              </a:ext>
            </a:extLst>
          </p:cNvPr>
          <p:cNvSpPr>
            <a:spLocks noGrp="1" noRot="1" noChangeAspect="1" noChangeArrowheads="1" noTextEdit="1"/>
          </p:cNvSpPr>
          <p:nvPr>
            <p:ph type="sldImg"/>
          </p:nvPr>
        </p:nvSpPr>
        <p:spPr>
          <a:xfrm>
            <a:off x="381000" y="685800"/>
            <a:ext cx="6096000" cy="3429000"/>
          </a:xfrm>
          <a:ln/>
        </p:spPr>
      </p:sp>
      <p:sp>
        <p:nvSpPr>
          <p:cNvPr id="34820" name="Rectangle 3">
            <a:extLst>
              <a:ext uri="{FF2B5EF4-FFF2-40B4-BE49-F238E27FC236}">
                <a16:creationId xmlns:a16="http://schemas.microsoft.com/office/drawing/2014/main" id="{F846DFF4-7262-BA4B-8B91-124110FC03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810727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852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E05E077B-FFF1-1143-B834-22852F5F0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E8799175-E7E4-FD4E-A3E8-C842AB18CCB9}" type="slidenum">
              <a:rPr lang="he-IL" altLang="en-US" sz="1100">
                <a:latin typeface="Times New Roman" panose="02020603050405020304" pitchFamily="18" charset="0"/>
              </a:rPr>
              <a:pPr/>
              <a:t>33</a:t>
            </a:fld>
            <a:endParaRPr lang="en-US" altLang="en-US" sz="1100">
              <a:latin typeface="Times New Roman" panose="02020603050405020304" pitchFamily="18" charset="0"/>
            </a:endParaRPr>
          </a:p>
        </p:txBody>
      </p:sp>
      <p:sp>
        <p:nvSpPr>
          <p:cNvPr id="35843" name="Rectangle 2">
            <a:extLst>
              <a:ext uri="{FF2B5EF4-FFF2-40B4-BE49-F238E27FC236}">
                <a16:creationId xmlns:a16="http://schemas.microsoft.com/office/drawing/2014/main" id="{64BD6CBE-D79F-984D-AC70-A238CC7DC904}"/>
              </a:ext>
            </a:extLst>
          </p:cNvPr>
          <p:cNvSpPr>
            <a:spLocks noGrp="1" noRot="1" noChangeAspect="1" noChangeArrowheads="1" noTextEdit="1"/>
          </p:cNvSpPr>
          <p:nvPr>
            <p:ph type="sldImg"/>
          </p:nvPr>
        </p:nvSpPr>
        <p:spPr>
          <a:xfrm>
            <a:off x="381000" y="685800"/>
            <a:ext cx="6096000" cy="3429000"/>
          </a:xfrm>
          <a:ln/>
        </p:spPr>
      </p:sp>
      <p:sp>
        <p:nvSpPr>
          <p:cNvPr id="35844" name="Rectangle 3">
            <a:extLst>
              <a:ext uri="{FF2B5EF4-FFF2-40B4-BE49-F238E27FC236}">
                <a16:creationId xmlns:a16="http://schemas.microsoft.com/office/drawing/2014/main" id="{A7D12233-2C3D-0E47-9BB0-2AD682E69D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147654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360AFC5D-0BA3-F44E-8835-524039DA4E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092B2235-5731-0B40-9069-74B2E71D2B2C}" type="slidenum">
              <a:rPr lang="he-IL" altLang="en-US" sz="1100">
                <a:latin typeface="Times New Roman" panose="02020603050405020304" pitchFamily="18" charset="0"/>
              </a:rPr>
              <a:pPr/>
              <a:t>34</a:t>
            </a:fld>
            <a:endParaRPr lang="en-US" altLang="en-US" sz="1100">
              <a:latin typeface="Times New Roman" panose="02020603050405020304" pitchFamily="18" charset="0"/>
            </a:endParaRPr>
          </a:p>
        </p:txBody>
      </p:sp>
      <p:sp>
        <p:nvSpPr>
          <p:cNvPr id="36867" name="Rectangle 2">
            <a:extLst>
              <a:ext uri="{FF2B5EF4-FFF2-40B4-BE49-F238E27FC236}">
                <a16:creationId xmlns:a16="http://schemas.microsoft.com/office/drawing/2014/main" id="{F0C43404-D8DF-DC44-9242-5EF8B213098F}"/>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6AB26EDE-3226-434C-A2AD-46D2FF9524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552480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7C039D55-2917-CA44-BAB2-9AE5FEA89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D8D7390A-08A0-F848-AEC2-A60A5A8B793C}" type="slidenum">
              <a:rPr lang="he-IL" altLang="en-US" sz="1100">
                <a:latin typeface="Times New Roman" panose="02020603050405020304" pitchFamily="18" charset="0"/>
              </a:rPr>
              <a:pPr/>
              <a:t>35</a:t>
            </a:fld>
            <a:endParaRPr lang="en-US" altLang="en-US" sz="1100">
              <a:latin typeface="Times New Roman" panose="02020603050405020304" pitchFamily="18" charset="0"/>
            </a:endParaRPr>
          </a:p>
        </p:txBody>
      </p:sp>
      <p:sp>
        <p:nvSpPr>
          <p:cNvPr id="37891" name="Rectangle 2">
            <a:extLst>
              <a:ext uri="{FF2B5EF4-FFF2-40B4-BE49-F238E27FC236}">
                <a16:creationId xmlns:a16="http://schemas.microsoft.com/office/drawing/2014/main" id="{DDF17B51-7118-AE4D-96E8-F322BC1F2449}"/>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585A64DB-A4D9-4C43-940B-13B56A1927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77428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a:extLst>
              <a:ext uri="{FF2B5EF4-FFF2-40B4-BE49-F238E27FC236}">
                <a16:creationId xmlns:a16="http://schemas.microsoft.com/office/drawing/2014/main" id="{2C6CE8B9-3D72-C044-BB97-1C0D231078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B9647CD2-57E3-B342-A4C4-EFE1372E6FA8}" type="slidenum">
              <a:rPr lang="he-IL" altLang="en-US" sz="1100">
                <a:latin typeface="Times New Roman" panose="02020603050405020304" pitchFamily="18" charset="0"/>
              </a:rPr>
              <a:pPr/>
              <a:t>36</a:t>
            </a:fld>
            <a:endParaRPr lang="en-US" altLang="en-US" sz="1100">
              <a:latin typeface="Times New Roman" panose="02020603050405020304" pitchFamily="18" charset="0"/>
            </a:endParaRPr>
          </a:p>
        </p:txBody>
      </p:sp>
      <p:sp>
        <p:nvSpPr>
          <p:cNvPr id="38915" name="Rectangle 2">
            <a:extLst>
              <a:ext uri="{FF2B5EF4-FFF2-40B4-BE49-F238E27FC236}">
                <a16:creationId xmlns:a16="http://schemas.microsoft.com/office/drawing/2014/main" id="{19F287C3-8BA3-1247-8F68-BF0C060C288E}"/>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7B15D1E1-34C7-8940-97AE-0EFBB7ABC6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4008486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02644C71-52D7-D842-BF54-76519B4DB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9840BE53-4E9D-B540-9F63-3AD607FD424D}" type="slidenum">
              <a:rPr lang="he-IL" altLang="en-US" sz="1100">
                <a:latin typeface="Times New Roman" panose="02020603050405020304" pitchFamily="18" charset="0"/>
              </a:rPr>
              <a:pPr/>
              <a:t>37</a:t>
            </a:fld>
            <a:endParaRPr lang="en-US" altLang="en-US" sz="1100">
              <a:latin typeface="Times New Roman" panose="02020603050405020304" pitchFamily="18" charset="0"/>
            </a:endParaRPr>
          </a:p>
        </p:txBody>
      </p:sp>
      <p:sp>
        <p:nvSpPr>
          <p:cNvPr id="39939" name="Rectangle 2">
            <a:extLst>
              <a:ext uri="{FF2B5EF4-FFF2-40B4-BE49-F238E27FC236}">
                <a16:creationId xmlns:a16="http://schemas.microsoft.com/office/drawing/2014/main" id="{3C3A6D89-5882-3F42-A681-3E3B4C36DCA0}"/>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25C0767C-FC3E-A140-A822-598063E923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183874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a:extLst>
              <a:ext uri="{FF2B5EF4-FFF2-40B4-BE49-F238E27FC236}">
                <a16:creationId xmlns:a16="http://schemas.microsoft.com/office/drawing/2014/main" id="{48D3B889-8BE9-E747-A973-77E94A1C24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85083F4-CED4-D147-8188-9A0C6B6F6257}" type="slidenum">
              <a:rPr lang="he-IL" altLang="en-US" sz="1100">
                <a:latin typeface="Times New Roman" panose="02020603050405020304" pitchFamily="18" charset="0"/>
              </a:rPr>
              <a:pPr/>
              <a:t>38</a:t>
            </a:fld>
            <a:endParaRPr lang="en-US" altLang="en-US" sz="1100">
              <a:latin typeface="Times New Roman" panose="02020603050405020304" pitchFamily="18" charset="0"/>
            </a:endParaRPr>
          </a:p>
        </p:txBody>
      </p:sp>
      <p:sp>
        <p:nvSpPr>
          <p:cNvPr id="40963" name="Rectangle 2">
            <a:extLst>
              <a:ext uri="{FF2B5EF4-FFF2-40B4-BE49-F238E27FC236}">
                <a16:creationId xmlns:a16="http://schemas.microsoft.com/office/drawing/2014/main" id="{89154120-7E5E-5547-B9F6-9E02BA1963BE}"/>
              </a:ext>
            </a:extLst>
          </p:cNvPr>
          <p:cNvSpPr>
            <a:spLocks noGrp="1" noRot="1" noChangeAspect="1" noChangeArrowheads="1" noTextEdit="1"/>
          </p:cNvSpPr>
          <p:nvPr>
            <p:ph type="sldImg"/>
          </p:nvPr>
        </p:nvSpPr>
        <p:spPr>
          <a:xfrm>
            <a:off x="381000" y="685800"/>
            <a:ext cx="6096000" cy="3429000"/>
          </a:xfrm>
          <a:ln/>
        </p:spPr>
      </p:sp>
      <p:sp>
        <p:nvSpPr>
          <p:cNvPr id="40964" name="Rectangle 3">
            <a:extLst>
              <a:ext uri="{FF2B5EF4-FFF2-40B4-BE49-F238E27FC236}">
                <a16:creationId xmlns:a16="http://schemas.microsoft.com/office/drawing/2014/main" id="{02D19CE0-6E15-4941-BAEB-B129EE16FE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555225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68E27FF6-D2E3-0D4C-9139-6670301B51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DF4470F5-0752-9E42-93BE-47F222361FA0}" type="slidenum">
              <a:rPr lang="he-IL" altLang="en-US" sz="1100">
                <a:latin typeface="Times New Roman" panose="02020603050405020304" pitchFamily="18" charset="0"/>
              </a:rPr>
              <a:pPr/>
              <a:t>39</a:t>
            </a:fld>
            <a:endParaRPr lang="en-US" altLang="en-US" sz="1100">
              <a:latin typeface="Times New Roman" panose="02020603050405020304" pitchFamily="18" charset="0"/>
            </a:endParaRPr>
          </a:p>
        </p:txBody>
      </p:sp>
      <p:sp>
        <p:nvSpPr>
          <p:cNvPr id="41987" name="Rectangle 2">
            <a:extLst>
              <a:ext uri="{FF2B5EF4-FFF2-40B4-BE49-F238E27FC236}">
                <a16:creationId xmlns:a16="http://schemas.microsoft.com/office/drawing/2014/main" id="{A0CF9D29-6BBF-BB4C-BE0E-E73C84A1CAA9}"/>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363BC35E-00E8-3D4D-B01B-E93F40B69B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703527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EE252D6E-A76D-3644-B2C8-F11B22F9E2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98892331-4744-DA47-9B1C-AC1AAAC9D6B3}" type="slidenum">
              <a:rPr lang="he-IL" altLang="en-US" sz="1100">
                <a:latin typeface="Times New Roman" panose="02020603050405020304" pitchFamily="18" charset="0"/>
              </a:rPr>
              <a:pPr/>
              <a:t>40</a:t>
            </a:fld>
            <a:endParaRPr lang="en-US" altLang="en-US" sz="1100">
              <a:latin typeface="Times New Roman" panose="02020603050405020304" pitchFamily="18" charset="0"/>
            </a:endParaRPr>
          </a:p>
        </p:txBody>
      </p:sp>
      <p:sp>
        <p:nvSpPr>
          <p:cNvPr id="43011" name="Rectangle 2">
            <a:extLst>
              <a:ext uri="{FF2B5EF4-FFF2-40B4-BE49-F238E27FC236}">
                <a16:creationId xmlns:a16="http://schemas.microsoft.com/office/drawing/2014/main" id="{B3596498-B58D-7340-826D-A96BF61FF8EC}"/>
              </a:ext>
            </a:extLst>
          </p:cNvPr>
          <p:cNvSpPr>
            <a:spLocks noGrp="1" noRot="1" noChangeAspect="1" noChangeArrowheads="1" noTextEdit="1"/>
          </p:cNvSpPr>
          <p:nvPr>
            <p:ph type="sldImg"/>
          </p:nvPr>
        </p:nvSpPr>
        <p:spPr>
          <a:xfrm>
            <a:off x="381000" y="685800"/>
            <a:ext cx="6096000" cy="3429000"/>
          </a:xfrm>
          <a:ln/>
        </p:spPr>
      </p:sp>
      <p:sp>
        <p:nvSpPr>
          <p:cNvPr id="43012" name="Rectangle 3">
            <a:extLst>
              <a:ext uri="{FF2B5EF4-FFF2-40B4-BE49-F238E27FC236}">
                <a16:creationId xmlns:a16="http://schemas.microsoft.com/office/drawing/2014/main" id="{AD13FD28-8A53-1D4E-8EF5-F99DD6A7A2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059868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E4446806-2D67-6141-8BFA-D56AF9AC8D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F2FD2B21-9B5D-8A45-BAE8-C219038562E1}" type="slidenum">
              <a:rPr lang="he-IL" altLang="en-US" sz="1100">
                <a:latin typeface="Times New Roman" panose="02020603050405020304" pitchFamily="18" charset="0"/>
              </a:rPr>
              <a:pPr/>
              <a:t>41</a:t>
            </a:fld>
            <a:endParaRPr lang="en-US" altLang="en-US" sz="1100">
              <a:latin typeface="Times New Roman" panose="02020603050405020304" pitchFamily="18" charset="0"/>
            </a:endParaRPr>
          </a:p>
        </p:txBody>
      </p:sp>
      <p:sp>
        <p:nvSpPr>
          <p:cNvPr id="44035" name="Rectangle 2">
            <a:extLst>
              <a:ext uri="{FF2B5EF4-FFF2-40B4-BE49-F238E27FC236}">
                <a16:creationId xmlns:a16="http://schemas.microsoft.com/office/drawing/2014/main" id="{B39E700D-ED9D-4C42-BCBD-F083463B93BE}"/>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3975EF44-C6CA-6A48-9983-DAAB6D2C6C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789098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FD8D4478-712F-0949-A85E-5EB146E0F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CA73CFC9-F784-FE4F-96D2-C0D5551997E1}" type="slidenum">
              <a:rPr lang="he-IL" altLang="en-US" sz="1100">
                <a:latin typeface="Times New Roman" panose="02020603050405020304" pitchFamily="18" charset="0"/>
              </a:rPr>
              <a:pPr/>
              <a:t>42</a:t>
            </a:fld>
            <a:endParaRPr lang="en-US" altLang="en-US" sz="1100">
              <a:latin typeface="Times New Roman" panose="02020603050405020304" pitchFamily="18" charset="0"/>
            </a:endParaRPr>
          </a:p>
        </p:txBody>
      </p:sp>
      <p:sp>
        <p:nvSpPr>
          <p:cNvPr id="45059" name="Rectangle 2">
            <a:extLst>
              <a:ext uri="{FF2B5EF4-FFF2-40B4-BE49-F238E27FC236}">
                <a16:creationId xmlns:a16="http://schemas.microsoft.com/office/drawing/2014/main" id="{40080F60-476D-D141-9367-AAC834B2966F}"/>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BE5ACB87-F7C8-474C-8D16-B5F895490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9230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B7798C0F-1297-184E-B76D-C88AAAB2E5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24DCE7E-9989-BA4B-8BEC-2DD1413D93B0}" type="slidenum">
              <a:rPr lang="he-IL" altLang="en-US" sz="1100">
                <a:latin typeface="Times New Roman" panose="02020603050405020304" pitchFamily="18" charset="0"/>
              </a:rPr>
              <a:pPr/>
              <a:t>43</a:t>
            </a:fld>
            <a:endParaRPr lang="en-US" altLang="en-US" sz="1100">
              <a:latin typeface="Times New Roman" panose="02020603050405020304" pitchFamily="18" charset="0"/>
            </a:endParaRPr>
          </a:p>
        </p:txBody>
      </p:sp>
      <p:sp>
        <p:nvSpPr>
          <p:cNvPr id="46083" name="Rectangle 2">
            <a:extLst>
              <a:ext uri="{FF2B5EF4-FFF2-40B4-BE49-F238E27FC236}">
                <a16:creationId xmlns:a16="http://schemas.microsoft.com/office/drawing/2014/main" id="{4988A613-B0ED-1845-81E2-C662E35F1D9C}"/>
              </a:ext>
            </a:extLst>
          </p:cNvPr>
          <p:cNvSpPr>
            <a:spLocks noGrp="1" noRot="1" noChangeAspect="1" noChangeArrowheads="1" noTextEdit="1"/>
          </p:cNvSpPr>
          <p:nvPr>
            <p:ph type="sldImg"/>
          </p:nvPr>
        </p:nvSpPr>
        <p:spPr>
          <a:xfrm>
            <a:off x="381000" y="685800"/>
            <a:ext cx="6096000" cy="3429000"/>
          </a:xfrm>
          <a:ln/>
        </p:spPr>
      </p:sp>
      <p:sp>
        <p:nvSpPr>
          <p:cNvPr id="46084" name="Rectangle 3">
            <a:extLst>
              <a:ext uri="{FF2B5EF4-FFF2-40B4-BE49-F238E27FC236}">
                <a16:creationId xmlns:a16="http://schemas.microsoft.com/office/drawing/2014/main" id="{B381C731-5711-AB4D-B561-6247370F56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293945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2735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7177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19451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0092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792584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FD8D4478-712F-0949-A85E-5EB146E0F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CA73CFC9-F784-FE4F-96D2-C0D5551997E1}" type="slidenum">
              <a:rPr lang="he-IL" altLang="en-US" sz="1100">
                <a:latin typeface="Times New Roman" panose="02020603050405020304" pitchFamily="18" charset="0"/>
              </a:rPr>
              <a:pPr/>
              <a:t>52</a:t>
            </a:fld>
            <a:endParaRPr lang="en-US" altLang="en-US" sz="1100">
              <a:latin typeface="Times New Roman" panose="02020603050405020304" pitchFamily="18" charset="0"/>
            </a:endParaRPr>
          </a:p>
        </p:txBody>
      </p:sp>
      <p:sp>
        <p:nvSpPr>
          <p:cNvPr id="45059" name="Rectangle 2">
            <a:extLst>
              <a:ext uri="{FF2B5EF4-FFF2-40B4-BE49-F238E27FC236}">
                <a16:creationId xmlns:a16="http://schemas.microsoft.com/office/drawing/2014/main" id="{40080F60-476D-D141-9367-AAC834B2966F}"/>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BE5ACB87-F7C8-474C-8D16-B5F895490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637324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1615721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2183993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834325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075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270481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20D1EA33-4383-814C-99C0-8A49352620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8EC9A129-E44C-C445-849E-968F70DA326F}" type="slidenum">
              <a:rPr lang="he-IL" altLang="en-US" sz="1100">
                <a:latin typeface="Times New Roman" panose="02020603050405020304" pitchFamily="18" charset="0"/>
              </a:rPr>
              <a:pPr/>
              <a:t>57</a:t>
            </a:fld>
            <a:endParaRPr lang="en-US" altLang="en-US" sz="1100">
              <a:latin typeface="Times New Roman" panose="02020603050405020304" pitchFamily="18" charset="0"/>
            </a:endParaRPr>
          </a:p>
        </p:txBody>
      </p:sp>
      <p:sp>
        <p:nvSpPr>
          <p:cNvPr id="47107" name="Rectangle 2">
            <a:extLst>
              <a:ext uri="{FF2B5EF4-FFF2-40B4-BE49-F238E27FC236}">
                <a16:creationId xmlns:a16="http://schemas.microsoft.com/office/drawing/2014/main" id="{B94BC23F-77D2-9B4C-8522-84265DA9287A}"/>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2BF741E3-11F3-8E42-A8F1-615CEAA120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4440839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58</a:t>
            </a:fld>
            <a:endParaRPr lang="zh-CN" altLang="en-US"/>
          </a:p>
        </p:txBody>
      </p:sp>
    </p:spTree>
    <p:extLst>
      <p:ext uri="{BB962C8B-B14F-4D97-AF65-F5344CB8AC3E}">
        <p14:creationId xmlns:p14="http://schemas.microsoft.com/office/powerpoint/2010/main" val="35869603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59</a:t>
            </a:fld>
            <a:endParaRPr lang="zh-CN" altLang="en-US"/>
          </a:p>
        </p:txBody>
      </p:sp>
    </p:spTree>
    <p:extLst>
      <p:ext uri="{BB962C8B-B14F-4D97-AF65-F5344CB8AC3E}">
        <p14:creationId xmlns:p14="http://schemas.microsoft.com/office/powerpoint/2010/main" val="41332931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60</a:t>
            </a:fld>
            <a:endParaRPr lang="zh-CN" altLang="en-US"/>
          </a:p>
        </p:txBody>
      </p:sp>
    </p:spTree>
    <p:extLst>
      <p:ext uri="{BB962C8B-B14F-4D97-AF65-F5344CB8AC3E}">
        <p14:creationId xmlns:p14="http://schemas.microsoft.com/office/powerpoint/2010/main" val="10748266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MacMini3:~ </a:t>
            </a:r>
            <a:r>
              <a:rPr lang="en-US" sz="1100" b="0" i="0" u="none" strike="noStrike" cap="none" dirty="0" err="1">
                <a:solidFill>
                  <a:srgbClr val="000000"/>
                </a:solidFill>
                <a:effectLst/>
                <a:latin typeface="Arial"/>
                <a:ea typeface="Arial"/>
                <a:cs typeface="Arial"/>
                <a:sym typeface="Arial"/>
              </a:rPr>
              <a:t>bkoo</a:t>
            </a:r>
            <a:r>
              <a:rPr lang="en-US" sz="1100" b="0" i="0" u="none" strike="noStrike" cap="none" dirty="0">
                <a:solidFill>
                  <a:srgbClr val="000000"/>
                </a:solidFill>
                <a:effectLst/>
                <a:latin typeface="Arial"/>
                <a:ea typeface="Arial"/>
                <a:cs typeface="Arial"/>
                <a:sym typeface="Arial"/>
              </a:rPr>
              <a:t>$ python3</a:t>
            </a:r>
          </a:p>
          <a:p>
            <a:r>
              <a:rPr lang="en-US" sz="1100" b="0" i="0" u="none" strike="noStrike" cap="none" dirty="0">
                <a:solidFill>
                  <a:srgbClr val="000000"/>
                </a:solidFill>
                <a:effectLst/>
                <a:latin typeface="Arial"/>
                <a:ea typeface="Arial"/>
                <a:cs typeface="Arial"/>
                <a:sym typeface="Arial"/>
              </a:rPr>
              <a:t>Python 3.7.7 (default, Mar 10 2020, 15:43:03) </a:t>
            </a:r>
          </a:p>
          <a:p>
            <a:r>
              <a:rPr lang="en-US" sz="1100" b="0" i="0" u="none" strike="noStrike" cap="none" dirty="0">
                <a:solidFill>
                  <a:srgbClr val="000000"/>
                </a:solidFill>
                <a:effectLst/>
                <a:latin typeface="Arial"/>
                <a:ea typeface="Arial"/>
                <a:cs typeface="Arial"/>
                <a:sym typeface="Arial"/>
              </a:rPr>
              <a:t>[Clang 11.0.0 (clang-1100.0.33.17)] on </a:t>
            </a:r>
            <a:r>
              <a:rPr lang="en-US" sz="1100" b="0" i="0" u="none" strike="noStrike" cap="none" dirty="0" err="1">
                <a:solidFill>
                  <a:srgbClr val="000000"/>
                </a:solidFill>
                <a:effectLst/>
                <a:latin typeface="Arial"/>
                <a:ea typeface="Arial"/>
                <a:cs typeface="Arial"/>
                <a:sym typeface="Arial"/>
              </a:rPr>
              <a:t>darwin</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Type "help", "copyright", "credits" or "license" for more information.</a:t>
            </a:r>
          </a:p>
          <a:p>
            <a:r>
              <a:rPr lang="en-US" sz="1100" b="0" i="0" u="none" strike="noStrike" cap="none" dirty="0">
                <a:solidFill>
                  <a:srgbClr val="000000"/>
                </a:solidFill>
                <a:effectLst/>
                <a:latin typeface="Arial"/>
                <a:ea typeface="Arial"/>
                <a:cs typeface="Arial"/>
                <a:sym typeface="Arial"/>
              </a:rPr>
              <a:t>&gt;&gt;&gt; s='s=%</a:t>
            </a:r>
            <a:r>
              <a:rPr lang="en-US" sz="1100" b="0" i="0" u="none" strike="noStrike" cap="none" dirty="0" err="1">
                <a:solidFill>
                  <a:srgbClr val="000000"/>
                </a:solidFill>
                <a:effectLst/>
                <a:latin typeface="Arial"/>
                <a:ea typeface="Arial"/>
                <a:cs typeface="Arial"/>
                <a:sym typeface="Arial"/>
              </a:rPr>
              <a:t>r;print</a:t>
            </a:r>
            <a:r>
              <a:rPr lang="en-US" sz="1100" b="0" i="0" u="none" strike="noStrike" cap="none" dirty="0">
                <a:solidFill>
                  <a:srgbClr val="000000"/>
                </a:solidFill>
                <a:effectLst/>
                <a:latin typeface="Arial"/>
                <a:ea typeface="Arial"/>
                <a:cs typeface="Arial"/>
                <a:sym typeface="Arial"/>
              </a:rPr>
              <a:t>(s%%s)';print(</a:t>
            </a:r>
            <a:r>
              <a:rPr lang="en-US" sz="1100" b="0" i="0" u="none" strike="noStrike" cap="none" dirty="0" err="1">
                <a:solidFill>
                  <a:srgbClr val="000000"/>
                </a:solidFill>
                <a:effectLst/>
                <a:latin typeface="Arial"/>
                <a:ea typeface="Arial"/>
                <a:cs typeface="Arial"/>
                <a:sym typeface="Arial"/>
              </a:rPr>
              <a:t>s%s</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s='s=%</a:t>
            </a:r>
            <a:r>
              <a:rPr lang="en-US" sz="1100" b="0" i="0" u="none" strike="noStrike" cap="none" dirty="0" err="1">
                <a:solidFill>
                  <a:srgbClr val="000000"/>
                </a:solidFill>
                <a:effectLst/>
                <a:latin typeface="Arial"/>
                <a:ea typeface="Arial"/>
                <a:cs typeface="Arial"/>
                <a:sym typeface="Arial"/>
              </a:rPr>
              <a:t>r;print</a:t>
            </a:r>
            <a:r>
              <a:rPr lang="en-US" sz="1100" b="0" i="0" u="none" strike="noStrike" cap="none" dirty="0">
                <a:solidFill>
                  <a:srgbClr val="000000"/>
                </a:solidFill>
                <a:effectLst/>
                <a:latin typeface="Arial"/>
                <a:ea typeface="Arial"/>
                <a:cs typeface="Arial"/>
                <a:sym typeface="Arial"/>
              </a:rPr>
              <a:t>(s%%s)';print(</a:t>
            </a:r>
            <a:r>
              <a:rPr lang="en-US" sz="1100" b="0" i="0" u="none" strike="noStrike" cap="none" dirty="0" err="1">
                <a:solidFill>
                  <a:srgbClr val="000000"/>
                </a:solidFill>
                <a:effectLst/>
                <a:latin typeface="Arial"/>
                <a:ea typeface="Arial"/>
                <a:cs typeface="Arial"/>
                <a:sym typeface="Arial"/>
              </a:rPr>
              <a:t>s%s</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&gt;&gt;&gt; t='';s='t=input()or t;\</a:t>
            </a:r>
          </a:p>
          <a:p>
            <a:r>
              <a:rPr lang="en-US" sz="1100" b="0" i="0" u="none" strike="noStrike" cap="none" dirty="0">
                <a:solidFill>
                  <a:srgbClr val="000000"/>
                </a:solidFill>
                <a:effectLst/>
                <a:latin typeface="Arial"/>
                <a:ea typeface="Arial"/>
                <a:cs typeface="Arial"/>
                <a:sym typeface="Arial"/>
              </a:rPr>
              <a:t>... print(</a:t>
            </a:r>
            <a:r>
              <a:rPr lang="en-US" sz="1100" b="0" i="0" u="none" strike="noStrike" cap="none" dirty="0" err="1">
                <a:solidFill>
                  <a:srgbClr val="000000"/>
                </a:solidFill>
                <a:effectLst/>
                <a:latin typeface="Arial"/>
                <a:ea typeface="Arial"/>
                <a:cs typeface="Arial"/>
                <a:sym typeface="Arial"/>
              </a:rPr>
              <a:t>f"t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(t)};s={</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(s)};\</a:t>
            </a:r>
          </a:p>
          <a:p>
            <a:r>
              <a:rPr lang="en-US" sz="1100" b="0" i="0" u="none" strike="noStrike" cap="none" dirty="0">
                <a:solidFill>
                  <a:srgbClr val="000000"/>
                </a:solidFill>
                <a:effectLst/>
                <a:latin typeface="Arial"/>
                <a:ea typeface="Arial"/>
                <a:cs typeface="Arial"/>
                <a:sym typeface="Arial"/>
              </a:rPr>
              <a:t>... exec(s)#{t}")';exec(s)#</a:t>
            </a:r>
          </a:p>
          <a:p>
            <a:r>
              <a:rPr lang="en-US" sz="1100" b="0" i="0" u="none" strike="noStrike" cap="none" dirty="0">
                <a:solidFill>
                  <a:srgbClr val="000000"/>
                </a:solidFill>
                <a:effectLst/>
                <a:latin typeface="Arial"/>
                <a:ea typeface="Arial"/>
                <a:cs typeface="Arial"/>
                <a:sym typeface="Arial"/>
              </a:rPr>
              <a:t>42</a:t>
            </a:r>
          </a:p>
          <a:p>
            <a:r>
              <a:rPr lang="en-US" sz="1100" b="0" i="0" u="none" strike="noStrike" cap="none" dirty="0">
                <a:solidFill>
                  <a:srgbClr val="000000"/>
                </a:solidFill>
                <a:effectLst/>
                <a:latin typeface="Arial"/>
                <a:ea typeface="Arial"/>
                <a:cs typeface="Arial"/>
                <a:sym typeface="Arial"/>
              </a:rPr>
              <a:t>t='42';s='t=input()or </a:t>
            </a:r>
            <a:r>
              <a:rPr lang="en-US" sz="1100" b="0" i="0" u="none" strike="noStrike" cap="none" dirty="0" err="1">
                <a:solidFill>
                  <a:srgbClr val="000000"/>
                </a:solidFill>
                <a:effectLst/>
                <a:latin typeface="Arial"/>
                <a:ea typeface="Arial"/>
                <a:cs typeface="Arial"/>
                <a:sym typeface="Arial"/>
              </a:rPr>
              <a:t>t;print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f"t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(t)};s={</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(s)};exec(s)#{t}")';exec(s)#42</a:t>
            </a:r>
          </a:p>
          <a:p>
            <a:r>
              <a:rPr lang="en-US" sz="1100" b="0" i="0" u="none" strike="noStrike" cap="none" dirty="0">
                <a:solidFill>
                  <a:srgbClr val="000000"/>
                </a:solidFill>
                <a:effectLst/>
                <a:latin typeface="Arial"/>
                <a:ea typeface="Arial"/>
                <a:cs typeface="Arial"/>
                <a:sym typeface="Arial"/>
              </a:rPr>
              <a:t>&gt;&gt;&gt; </a:t>
            </a:r>
          </a:p>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61</a:t>
            </a:fld>
            <a:endParaRPr lang="zh-CN" altLang="en-US"/>
          </a:p>
        </p:txBody>
      </p:sp>
    </p:spTree>
    <p:extLst>
      <p:ext uri="{BB962C8B-B14F-4D97-AF65-F5344CB8AC3E}">
        <p14:creationId xmlns:p14="http://schemas.microsoft.com/office/powerpoint/2010/main" val="3487831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9B443D50-335F-4A32-9057-D069FEA525DF}" type="slidenum">
              <a:rPr lang="he-IL" altLang="zh-CN" sz="1100" b="0">
                <a:solidFill>
                  <a:prstClr val="black"/>
                </a:solidFill>
                <a:latin typeface="Times New Roman" panose="02020603050405020304" pitchFamily="18" charset="0"/>
              </a:rPr>
              <a:pPr/>
              <a:t>62</a:t>
            </a:fld>
            <a:endParaRPr lang="en-US" altLang="zh-CN" sz="1100" b="0">
              <a:solidFill>
                <a:prstClr val="black"/>
              </a:solidFill>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8024575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9B443D50-335F-4A32-9057-D069FEA525DF}" type="slidenum">
              <a:rPr lang="he-IL" altLang="zh-CN" sz="1100" b="0">
                <a:solidFill>
                  <a:prstClr val="black"/>
                </a:solidFill>
                <a:latin typeface="Times New Roman" panose="02020603050405020304" pitchFamily="18" charset="0"/>
              </a:rPr>
              <a:pPr/>
              <a:t>63</a:t>
            </a:fld>
            <a:endParaRPr lang="en-US" altLang="zh-CN" sz="1100" b="0">
              <a:solidFill>
                <a:prstClr val="black"/>
              </a:solidFill>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9427415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64</a:t>
            </a:fld>
            <a:endParaRPr kumimoji="1" lang="zh-CN" altLang="en-US"/>
          </a:p>
        </p:txBody>
      </p:sp>
    </p:spTree>
    <p:extLst>
      <p:ext uri="{BB962C8B-B14F-4D97-AF65-F5344CB8AC3E}">
        <p14:creationId xmlns:p14="http://schemas.microsoft.com/office/powerpoint/2010/main" val="1137214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65</a:t>
            </a:fld>
            <a:endParaRPr kumimoji="1" lang="zh-CN" altLang="en-US"/>
          </a:p>
        </p:txBody>
      </p:sp>
    </p:spTree>
    <p:extLst>
      <p:ext uri="{BB962C8B-B14F-4D97-AF65-F5344CB8AC3E}">
        <p14:creationId xmlns:p14="http://schemas.microsoft.com/office/powerpoint/2010/main" val="2145859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3007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66</a:t>
            </a:fld>
            <a:endParaRPr kumimoji="1" lang="zh-CN" altLang="en-US"/>
          </a:p>
        </p:txBody>
      </p:sp>
    </p:spTree>
    <p:extLst>
      <p:ext uri="{BB962C8B-B14F-4D97-AF65-F5344CB8AC3E}">
        <p14:creationId xmlns:p14="http://schemas.microsoft.com/office/powerpoint/2010/main" val="992577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9199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248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6f91993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6f9199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431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10</a:t>
            </a:fld>
            <a:endParaRPr kumimoji="1" lang="zh-CN" altLang="en-US"/>
          </a:p>
        </p:txBody>
      </p:sp>
    </p:spTree>
    <p:extLst>
      <p:ext uri="{BB962C8B-B14F-4D97-AF65-F5344CB8AC3E}">
        <p14:creationId xmlns:p14="http://schemas.microsoft.com/office/powerpoint/2010/main" val="2309388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0"/>
            <a:ext cx="7886700" cy="2139950"/>
          </a:xfrm>
        </p:spPr>
        <p:txBody>
          <a:bodyPr anchor="b"/>
          <a:lstStyle>
            <a:lvl1pPr>
              <a:defRPr sz="4400"/>
            </a:lvl1pPr>
          </a:lstStyle>
          <a:p>
            <a:r>
              <a:rPr lang="zh-CN" altLang="en-US" dirty="0"/>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0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lvl1pPr>
              <a:defRPr/>
            </a:lvl1pPr>
          </a:lstStyle>
          <a:p>
            <a:fld id="{C2BCB646-4F3B-BA4B-ACCA-2AD81AF17150}" type="datetimeFigureOut">
              <a:rPr lang="zh-CN" altLang="en-US"/>
              <a:pPr/>
              <a:t>2020/10/25</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幻灯片编号占位符 5"/>
          <p:cNvSpPr>
            <a:spLocks noGrp="1"/>
          </p:cNvSpPr>
          <p:nvPr>
            <p:ph type="sldNum" sz="quarter" idx="12"/>
          </p:nvPr>
        </p:nvSpPr>
        <p:spPr/>
        <p:txBody>
          <a:bodyPr/>
          <a:lstStyle>
            <a:lvl1pPr>
              <a:defRPr/>
            </a:lvl1pPr>
          </a:lstStyle>
          <a:p>
            <a:fld id="{81A63C23-C7CA-5848-BF31-5BC07CB1073B}" type="slidenum">
              <a:rPr lang="zh-CN" altLang="en-US"/>
              <a:pPr/>
              <a:t>‹#›</a:t>
            </a:fld>
            <a:endParaRPr lang="zh-CN" altLang="en-US"/>
          </a:p>
        </p:txBody>
      </p:sp>
    </p:spTree>
    <p:extLst>
      <p:ext uri="{BB962C8B-B14F-4D97-AF65-F5344CB8AC3E}">
        <p14:creationId xmlns:p14="http://schemas.microsoft.com/office/powerpoint/2010/main" val="479343811"/>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1E8015-F5D9-4DE6-9C85-C8AA376D09B9}" type="datetime1">
              <a:rPr lang="zh-CN" altLang="en-US" smtClean="0">
                <a:solidFill>
                  <a:prstClr val="black">
                    <a:tint val="75000"/>
                  </a:prstClr>
                </a:solidFill>
              </a:rPr>
              <a:pPr/>
              <a:t>2020/10/25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4F1E86F-CBF7-4DF7-824A-AB405C555AAE}" type="slidenum">
              <a:rPr lang="zh-CN" altLang="en-US" smtClean="0">
                <a:solidFill>
                  <a:prstClr val="black">
                    <a:tint val="75000"/>
                  </a:prstClr>
                </a:solidFill>
              </a: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3022596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628650" y="993775"/>
            <a:ext cx="3867150" cy="326231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4648200" y="993775"/>
            <a:ext cx="3867150" cy="3262312"/>
          </a:xfrm>
        </p:spPr>
        <p:txBody>
          <a:bodyPr/>
          <a:lstStyle/>
          <a:p>
            <a:pPr lvl="0"/>
            <a:r>
              <a:rPr lang="zh-CN" altLang="en-US"/>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lvl1pPr>
              <a:defRPr/>
            </a:lvl1pPr>
          </a:lstStyle>
          <a:p>
            <a:fld id="{41CBB42B-5DD5-B04D-9C31-91A4B3359D27}" type="datetimeFigureOut">
              <a:rPr lang="zh-CN" altLang="en-US"/>
              <a:pPr/>
              <a:t>2020/10/25</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37DD9727-0A36-8741-802D-DB2C92108AF0}" type="slidenum">
              <a:rPr lang="zh-CN" altLang="en-US"/>
              <a:pPr/>
              <a:t>‹#›</a:t>
            </a:fld>
            <a:endParaRPr lang="zh-CN" altLang="en-US"/>
          </a:p>
        </p:txBody>
      </p:sp>
      <p:sp>
        <p:nvSpPr>
          <p:cNvPr id="8" name="文本占位符 7"/>
          <p:cNvSpPr>
            <a:spLocks noGrp="1"/>
          </p:cNvSpPr>
          <p:nvPr>
            <p:ph type="body" sz="quarter" idx="13"/>
          </p:nvPr>
        </p:nvSpPr>
        <p:spPr>
          <a:xfrm>
            <a:off x="1068572" y="4751387"/>
            <a:ext cx="6858000" cy="290513"/>
          </a:xfrm>
        </p:spPr>
        <p:txBody>
          <a:bodyPr/>
          <a:lstStyle>
            <a:lvl1pPr>
              <a:defRPr sz="1050"/>
            </a:lvl1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extLst>
      <p:ext uri="{BB962C8B-B14F-4D97-AF65-F5344CB8AC3E}">
        <p14:creationId xmlns:p14="http://schemas.microsoft.com/office/powerpoint/2010/main" val="1849967840"/>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89093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7"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8" Type="http://schemas.openxmlformats.org/officeDocument/2006/relationships/hyperlink" Target="https://informatics.tuwien.ac.at/news/1865" TargetMode="External"/><Relationship Id="rId3" Type="http://schemas.openxmlformats.org/officeDocument/2006/relationships/image" Target="../media/image7.emf"/><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hyperlink" Target="https://youtu.be/YVEUOHw3Qb8?" TargetMode="External"/><Relationship Id="rId5" Type="http://schemas.openxmlformats.org/officeDocument/2006/relationships/image" Target="../media/image8.png"/><Relationship Id="rId4" Type="http://schemas.openxmlformats.org/officeDocument/2006/relationships/hyperlink" Target="https://youtu.be/YVEUOHw3Qb8?t=2671" TargetMode="External"/><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hyperlink" Target="https://www.coursera.org/learn/build-a-computer" TargetMode="External"/><Relationship Id="rId3" Type="http://schemas.openxmlformats.org/officeDocument/2006/relationships/image" Target="../media/image11.jpeg"/><Relationship Id="rId7" Type="http://schemas.openxmlformats.org/officeDocument/2006/relationships/hyperlink" Target="http://www.ted.com/talks/shimon_schocken_the_self_organizing_computer_course.html"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www.amazon.com/Elements-Computing-Systems-Building-Principles/dp/0262640686/ref=ed_oe_p" TargetMode="External"/><Relationship Id="rId5" Type="http://schemas.openxmlformats.org/officeDocument/2006/relationships/hyperlink" Target="http://www.nand2tetris.org/" TargetMode="External"/><Relationship Id="rId10" Type="http://schemas.openxmlformats.org/officeDocument/2006/relationships/hyperlink" Target="https://book.douban.com/review/7115224/" TargetMode="External"/><Relationship Id="rId4" Type="http://schemas.openxmlformats.org/officeDocument/2006/relationships/image" Target="../media/image12.jpeg"/><Relationship Id="rId9" Type="http://schemas.openxmlformats.org/officeDocument/2006/relationships/hyperlink" Target="https://www.douban.com/people/43185780/"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youtu.be/AyW6fz_9h2M?t=579" TargetMode="External"/><Relationship Id="rId3" Type="http://schemas.openxmlformats.org/officeDocument/2006/relationships/hyperlink" Target="https://www.coursera.org/learn/build-a-computer" TargetMode="External"/><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hyperlink" Target="https://www.nand2tetris.org/" TargetMode="External"/><Relationship Id="rId4" Type="http://schemas.openxmlformats.org/officeDocument/2006/relationships/image" Target="../media/image13.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esbox/TIC-80"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hyperlink" Target="https://eater.net/8bit"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23.png"/><Relationship Id="rId18" Type="http://schemas.openxmlformats.org/officeDocument/2006/relationships/image" Target="../media/image27.png"/><Relationship Id="rId26" Type="http://schemas.openxmlformats.org/officeDocument/2006/relationships/image" Target="../media/image31.png"/><Relationship Id="rId3" Type="http://schemas.openxmlformats.org/officeDocument/2006/relationships/notesSlide" Target="../notesSlides/notesSlide16.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20.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26.png"/><Relationship Id="rId25" Type="http://schemas.openxmlformats.org/officeDocument/2006/relationships/hyperlink" Target="https://en.wikipedia.org/wiki/MS-DOS" TargetMode="External"/><Relationship Id="rId2" Type="http://schemas.openxmlformats.org/officeDocument/2006/relationships/slideLayout" Target="../slideLayouts/slideLayout10.xml"/><Relationship Id="rId16" Type="http://schemas.openxmlformats.org/officeDocument/2006/relationships/hyperlink" Target="https://bdtechtalks.com/2016/09/07/what-is-blockchain/" TargetMode="External"/><Relationship Id="rId20" Type="http://schemas.openxmlformats.org/officeDocument/2006/relationships/image" Target="../media/image28.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22.png"/><Relationship Id="rId24" Type="http://schemas.openxmlformats.org/officeDocument/2006/relationships/image" Target="../media/image30.png"/><Relationship Id="rId5" Type="http://schemas.openxmlformats.org/officeDocument/2006/relationships/image" Target="../media/image19.png"/><Relationship Id="rId15" Type="http://schemas.openxmlformats.org/officeDocument/2006/relationships/image" Target="../media/image25.tiff"/><Relationship Id="rId23" Type="http://schemas.openxmlformats.org/officeDocument/2006/relationships/hyperlink" Target="https://ccl.northwestern.edu/netlogo/" TargetMode="External"/><Relationship Id="rId28" Type="http://schemas.openxmlformats.org/officeDocument/2006/relationships/image" Target="../media/image32.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34.png"/><Relationship Id="rId4" Type="http://schemas.openxmlformats.org/officeDocument/2006/relationships/hyperlink" Target="https://www.paladion.net/devsecops" TargetMode="External"/><Relationship Id="rId9" Type="http://schemas.openxmlformats.org/officeDocument/2006/relationships/image" Target="../media/image21.png"/><Relationship Id="rId14" Type="http://schemas.openxmlformats.org/officeDocument/2006/relationships/image" Target="../media/image24.png"/><Relationship Id="rId22" Type="http://schemas.openxmlformats.org/officeDocument/2006/relationships/image" Target="../media/image29.png"/><Relationship Id="rId27" Type="http://schemas.openxmlformats.org/officeDocument/2006/relationships/hyperlink" Target="http://www.wolframalpha.com/" TargetMode="External"/><Relationship Id="rId30"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V9tMzmlpuYo"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hyperlink" Target="https://youtu.be/5ESFGYkkbEI?t=84"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notesSlide" Target="../notesSlides/notesSlide18.xml"/><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2.jpeg"/><Relationship Id="rId5" Type="http://schemas.microsoft.com/office/2007/relationships/hdphoto" Target="../media/hdphoto1.wdp"/><Relationship Id="rId10" Type="http://schemas.openxmlformats.org/officeDocument/2006/relationships/image" Target="../media/image41.jpeg"/><Relationship Id="rId4" Type="http://schemas.openxmlformats.org/officeDocument/2006/relationships/image" Target="../media/image38.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s://www.youtube.com/watch?v=PjWKE-IJ4R8"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nand2tetris.org/papers.php"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58.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notesSlide" Target="../notesSlides/notesSlide26.xml"/><Relationship Id="rId7" Type="http://schemas.openxmlformats.org/officeDocument/2006/relationships/image" Target="../media/image64.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3.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s://mitpress.mit.edu/sites/default/files/sicp/full-text/book/book-Z-H-26.html"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hyperlink" Target="https://dspace.mit.edu/handle/1721.1/11173" TargetMode="Externa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8.xml"/><Relationship Id="rId7" Type="http://schemas.openxmlformats.org/officeDocument/2006/relationships/image" Target="../media/image70.emf"/><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72.emf"/><Relationship Id="rId5" Type="http://schemas.openxmlformats.org/officeDocument/2006/relationships/image" Target="../media/image69.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7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73.emf"/><Relationship Id="rId4"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74.emf"/><Relationship Id="rId4" Type="http://schemas.openxmlformats.org/officeDocument/2006/relationships/oleObject" Target="../embeddings/oleObject10.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76.emf"/><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75.emf"/><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notesSlide" Target="../notesSlides/notesSlide33.xml"/><Relationship Id="rId7"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34.xml"/><Relationship Id="rId7" Type="http://schemas.openxmlformats.org/officeDocument/2006/relationships/image" Target="../media/image76.e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79.emf"/><Relationship Id="rId4" Type="http://schemas.openxmlformats.org/officeDocument/2006/relationships/oleObject" Target="../embeddings/oleObject15.bin"/></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35.xml"/><Relationship Id="rId7" Type="http://schemas.openxmlformats.org/officeDocument/2006/relationships/image" Target="../media/image76.emf"/><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80.emf"/><Relationship Id="rId4" Type="http://schemas.openxmlformats.org/officeDocument/2006/relationships/oleObject" Target="../embeddings/oleObject17.bin"/></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oursera.org/learn/build-a-computer/lecture/BemaK/unit-1-1-boolean-logic"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hyperlink" Target="https://www.nand2tetris.org/project01" TargetMode="Externa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drwho.virtadpt.net/files/mov.pdf" TargetMode="External"/><Relationship Id="rId1" Type="http://schemas.openxmlformats.org/officeDocument/2006/relationships/slideLayout" Target="../slideLayouts/slideLayout10.xml"/><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youtu.be/NmWwRmvjAE8?t=1537" TargetMode="External"/><Relationship Id="rId1" Type="http://schemas.openxmlformats.org/officeDocument/2006/relationships/slideLayout" Target="../slideLayouts/slideLayout10.xml"/><Relationship Id="rId5" Type="http://schemas.openxmlformats.org/officeDocument/2006/relationships/image" Target="../media/image93.png"/><Relationship Id="rId4" Type="http://schemas.openxmlformats.org/officeDocument/2006/relationships/hyperlink" Target="https://youtu.be/NmWwRmvjAE8?t=1037"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Church%E2%80%93Turing_thesis"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hyperlink" Target="https://slideplayer.com/slide/12404100/"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home.datacomm.ch/kerguelen/monadology/monadology.html#3" TargetMode="External"/><Relationship Id="rId3" Type="http://schemas.openxmlformats.org/officeDocument/2006/relationships/hyperlink" Target="https://youtu.be/yjmKMhJOJos?t=2781" TargetMode="External"/><Relationship Id="rId7" Type="http://schemas.openxmlformats.org/officeDocument/2006/relationships/image" Target="../media/image97.gif"/><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home.datacomm.ch/kerguelen/monadology/monadology.html#2" TargetMode="External"/><Relationship Id="rId5" Type="http://schemas.openxmlformats.org/officeDocument/2006/relationships/image" Target="../media/image96.png"/><Relationship Id="rId4" Type="http://schemas.openxmlformats.org/officeDocument/2006/relationships/hyperlink" Target="https://youtu.be/yjmKMhJOJos?t=2765" TargetMode="External"/><Relationship Id="rId9" Type="http://schemas.openxmlformats.org/officeDocument/2006/relationships/hyperlink" Target="https://cdict.net/q/monad"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7.gif"/><Relationship Id="rId5" Type="http://schemas.openxmlformats.org/officeDocument/2006/relationships/hyperlink" Target="http://home.datacomm.ch/kerguelen/monadology/monadology.html#2" TargetMode="External"/><Relationship Id="rId10" Type="http://schemas.openxmlformats.org/officeDocument/2006/relationships/image" Target="../media/image100.png"/><Relationship Id="rId4" Type="http://schemas.openxmlformats.org/officeDocument/2006/relationships/image" Target="../media/image98.gif"/><Relationship Id="rId9" Type="http://schemas.openxmlformats.org/officeDocument/2006/relationships/image" Target="../media/image99.gif"/></Relationships>
</file>

<file path=ppt/slides/_rels/slide49.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hyperlink" Target="https://youtu.be/3VQ382QG-y4?t=3397" TargetMode="External"/><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eis11j_iGMs?t=473"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08.png"/><Relationship Id="rId5" Type="http://schemas.openxmlformats.org/officeDocument/2006/relationships/hyperlink" Target="https://youtu.be/3VQ382QG-y4?t=1305" TargetMode="Externa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hyperlink" Target="https://youtu.be/jv2H9fp9dT8?t=261" TargetMode="External"/><Relationship Id="rId7" Type="http://schemas.openxmlformats.org/officeDocument/2006/relationships/hyperlink" Target="http://fab.cba.mit.edu/classes/862.16/notes/computation/Fredkin-2002.pdf"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hyperlink" Target="https://youtu.be/IQZ_bQbxSXk?t=2454" TargetMode="External"/><Relationship Id="rId10" Type="http://schemas.openxmlformats.org/officeDocument/2006/relationships/image" Target="../media/image112.jpeg"/><Relationship Id="rId4" Type="http://schemas.openxmlformats.org/officeDocument/2006/relationships/image" Target="../media/image109.png"/><Relationship Id="rId9" Type="http://schemas.openxmlformats.org/officeDocument/2006/relationships/hyperlink" Target="http://fab.cba.mit.edu/classes/862.16/"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Programming_the_Universe" TargetMode="External"/><Relationship Id="rId7"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114.jpeg"/><Relationship Id="rId5" Type="http://schemas.openxmlformats.org/officeDocument/2006/relationships/hyperlink" Target="https://en.wikipedia.org/wiki/Seth_Lloyd" TargetMode="External"/><Relationship Id="rId4" Type="http://schemas.openxmlformats.org/officeDocument/2006/relationships/image" Target="../media/image113.jpeg"/></Relationships>
</file>

<file path=ppt/slides/_rels/slide55.xml.rels><?xml version="1.0" encoding="UTF-8" standalone="yes"?>
<Relationships xmlns="http://schemas.openxmlformats.org/package/2006/relationships"><Relationship Id="rId8" Type="http://schemas.openxmlformats.org/officeDocument/2006/relationships/hyperlink" Target="http://toyhouse.wiki:81/index.php/2020%E5%B9%B4%E6%98%A5_%E8%AE%A1%E7%AE%97%E6%80%9D%E7%BB%B4%E5%92%8C%E7%B3%BB%E7%BB%9F%E8%AE%BE%E8%AE%A1_%E9%A1%BE%E5%AD%A6%E9%9B%8D%E7%AC%AC%E4%B9%9D%E5%91%A8%E5%AD%A6%E4%B9%A0%E6%8A%A5%E5%91%8A_EN" TargetMode="External"/><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hyperlink" Target="https://en.wikipedia.org/wiki/James_Clerk_Maxwell"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56.xml.rels><?xml version="1.0" encoding="UTF-8" standalone="yes"?>
<Relationships xmlns="http://schemas.openxmlformats.org/package/2006/relationships"><Relationship Id="rId3" Type="http://schemas.openxmlformats.org/officeDocument/2006/relationships/hyperlink" Target="http://cds.cern.ch/record/553025/files/0205139.pdf" TargetMode="External"/><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121.png"/><Relationship Id="rId4"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hyperlink" Target="http://fab.cba.mit.edu/classes/862.16/" TargetMode="External"/><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122.jpeg"/></Relationships>
</file>

<file path=ppt/slides/_rels/slide58.xml.rels><?xml version="1.0" encoding="UTF-8" standalone="yes"?>
<Relationships xmlns="http://schemas.openxmlformats.org/package/2006/relationships"><Relationship Id="rId3" Type="http://schemas.openxmlformats.org/officeDocument/2006/relationships/hyperlink" Target="https://mitpress.mit.edu/sites/default/files/sicp/full-text/book/book.html" TargetMode="External"/><Relationship Id="rId7" Type="http://schemas.openxmlformats.org/officeDocument/2006/relationships/image" Target="../media/image125.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124.png"/><Relationship Id="rId5" Type="http://schemas.openxmlformats.org/officeDocument/2006/relationships/hyperlink" Target="https://mitpress.mit.edu/sites/default/files/titles/content/sicm_edition_2/book.html" TargetMode="Externa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hyperlink" Target="https://youtu.be/LhJyqHVPgso?t=1297" TargetMode="External"/><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127.png"/><Relationship Id="rId5" Type="http://schemas.openxmlformats.org/officeDocument/2006/relationships/hyperlink" Target="https://youtu.be/HydHCVMsV5I?t=1959" TargetMode="Externa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mitpress.mit.edu/sites/default/files/sicp/full-text/book/book.html" TargetMode="External"/><Relationship Id="rId4" Type="http://schemas.openxmlformats.org/officeDocument/2006/relationships/image" Target="../media/image1.gif"/></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a-zEbokJAgY?t=33"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130.png"/><Relationship Id="rId4" Type="http://schemas.openxmlformats.org/officeDocument/2006/relationships/image" Target="../media/image129.png"/></Relationships>
</file>

<file path=ppt/slides/_rels/slide62.xml.rels><?xml version="1.0" encoding="UTF-8" standalone="yes"?>
<Relationships xmlns="http://schemas.openxmlformats.org/package/2006/relationships"><Relationship Id="rId3" Type="http://schemas.openxmlformats.org/officeDocument/2006/relationships/hyperlink" Target="https://www.nand2tetris.org/project01"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hyperlink" Target="https://www.coursera.org/learn/build-a-computer" TargetMode="External"/><Relationship Id="rId7" Type="http://schemas.openxmlformats.org/officeDocument/2006/relationships/image" Target="../media/image133.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hyperlink" Target="http://tecs-questions-and-answers-forum.32033.n3.nabble.com/" TargetMode="External"/><Relationship Id="rId5" Type="http://schemas.openxmlformats.org/officeDocument/2006/relationships/image" Target="../media/image132.png"/><Relationship Id="rId4" Type="http://schemas.openxmlformats.org/officeDocument/2006/relationships/image" Target="../media/image131.png"/></Relationships>
</file>

<file path=ppt/slides/_rels/slide64.xml.rels><?xml version="1.0" encoding="UTF-8" standalone="yes"?>
<Relationships xmlns="http://schemas.openxmlformats.org/package/2006/relationships"><Relationship Id="rId3" Type="http://schemas.openxmlformats.org/officeDocument/2006/relationships/hyperlink" Target="http://toyhouse.wiki:81/"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134.png"/><Relationship Id="rId4" Type="http://schemas.openxmlformats.org/officeDocument/2006/relationships/hyperlink" Target="http://toyhouse.wiki:81/index.php/Toyhouse_Studio"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youtu.be/yLCFepQ_mAs?t=313"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136.png"/><Relationship Id="rId5" Type="http://schemas.openxmlformats.org/officeDocument/2006/relationships/hyperlink" Target="https://youtu.be/yLCFepQ_mAs?t=208" TargetMode="External"/><Relationship Id="rId4" Type="http://schemas.openxmlformats.org/officeDocument/2006/relationships/image" Target="../media/image135.png"/></Relationships>
</file>

<file path=ppt/slides/_rels/slide6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hyperlink" Target="https://www.math3ma.com/blog/the-most-obvious-secret-in-mathematics" TargetMode="External"/><Relationship Id="rId7" Type="http://schemas.openxmlformats.org/officeDocument/2006/relationships/hyperlink" Target="https://person.dibris.unige.it/moggi-eugenio/ftp/ic91.pdf" TargetMode="External"/><Relationship Id="rId2" Type="http://schemas.openxmlformats.org/officeDocument/2006/relationships/hyperlink" Target="https://www.math3ma.com/about" TargetMode="External"/><Relationship Id="rId1" Type="http://schemas.openxmlformats.org/officeDocument/2006/relationships/slideLayout" Target="../slideLayouts/slideLayout3.xml"/><Relationship Id="rId6" Type="http://schemas.openxmlformats.org/officeDocument/2006/relationships/hyperlink" Target="https://www.math3ma.com/blog/what-is-a-natural-transformation" TargetMode="External"/><Relationship Id="rId5" Type="http://schemas.openxmlformats.org/officeDocument/2006/relationships/hyperlink" Target="https://www.math3ma.com/blog/limits-and-colimits-part-1" TargetMode="External"/><Relationship Id="rId4" Type="http://schemas.openxmlformats.org/officeDocument/2006/relationships/hyperlink" Target="https://www.math3ma.com/blog/a-diagram-is-a-functor"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10007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r>
              <a:rPr lang="zh-CN" altLang="en-US" sz="2400" dirty="0"/>
              <a:t>（计算思维与系统设计）</a:t>
            </a:r>
            <a:endParaRPr sz="2400" dirty="0"/>
          </a:p>
        </p:txBody>
      </p:sp>
      <p:sp>
        <p:nvSpPr>
          <p:cNvPr id="55" name="Google Shape;55;p13"/>
          <p:cNvSpPr txBox="1">
            <a:spLocks noGrp="1"/>
          </p:cNvSpPr>
          <p:nvPr>
            <p:ph type="subTitle" idx="1"/>
          </p:nvPr>
        </p:nvSpPr>
        <p:spPr>
          <a:xfrm>
            <a:off x="311700" y="3721001"/>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15</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27250" y="1593850"/>
            <a:ext cx="4889500" cy="195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434" y="0"/>
            <a:ext cx="8319132" cy="794970"/>
          </a:xfrm>
        </p:spPr>
        <p:txBody>
          <a:bodyPr>
            <a:normAutofit/>
          </a:bodyPr>
          <a:lstStyle/>
          <a:p>
            <a:pPr algn="ctr"/>
            <a:r>
              <a:rPr lang="en-US" altLang="zh-CN" sz="2800" b="1" dirty="0"/>
              <a:t>The progenitor of Computational Thinking</a:t>
            </a:r>
            <a:endParaRPr lang="zh-CN" altLang="en-US" sz="2800" b="1" dirty="0"/>
          </a:p>
        </p:txBody>
      </p:sp>
      <p:sp>
        <p:nvSpPr>
          <p:cNvPr id="3" name="TextBox 2"/>
          <p:cNvSpPr txBox="1"/>
          <p:nvPr/>
        </p:nvSpPr>
        <p:spPr>
          <a:xfrm>
            <a:off x="1824828" y="4079035"/>
            <a:ext cx="7024817" cy="461665"/>
          </a:xfrm>
          <a:prstGeom prst="rect">
            <a:avLst/>
          </a:prstGeom>
          <a:noFill/>
        </p:spPr>
        <p:txBody>
          <a:bodyPr wrap="square" rtlCol="0">
            <a:spAutoFit/>
          </a:bodyPr>
          <a:lstStyle/>
          <a:p>
            <a:r>
              <a:rPr lang="zh-CN" altLang="en-US" sz="1200" dirty="0">
                <a:solidFill>
                  <a:schemeClr val="tx1"/>
                </a:solidFill>
                <a:latin typeface="+mn-ea"/>
                <a:ea typeface="+mn-ea"/>
              </a:rPr>
              <a:t>周以真教授</a:t>
            </a:r>
            <a:r>
              <a:rPr lang="en-US" altLang="zh-CN" sz="1200" dirty="0">
                <a:solidFill>
                  <a:schemeClr val="tx1"/>
                </a:solidFill>
                <a:latin typeface="+mn-ea"/>
                <a:ea typeface="+mn-ea"/>
              </a:rPr>
              <a:t>, </a:t>
            </a:r>
            <a:r>
              <a:rPr lang="zh-CN" altLang="en-US" sz="1200" dirty="0">
                <a:solidFill>
                  <a:schemeClr val="tx1"/>
                </a:solidFill>
                <a:latin typeface="+mn-ea"/>
                <a:ea typeface="+mn-ea"/>
              </a:rPr>
              <a:t>在美国计算机权威期刊</a:t>
            </a:r>
            <a:r>
              <a:rPr lang="en-US" altLang="zh-CN" sz="1200" dirty="0">
                <a:solidFill>
                  <a:schemeClr val="tx1"/>
                </a:solidFill>
                <a:latin typeface="+mn-ea"/>
                <a:ea typeface="+mn-ea"/>
              </a:rPr>
              <a:t>《Communications of the ACM》</a:t>
            </a:r>
            <a:r>
              <a:rPr lang="zh-CN" altLang="en-US" sz="1200" dirty="0">
                <a:solidFill>
                  <a:schemeClr val="tx1"/>
                </a:solidFill>
                <a:latin typeface="+mn-ea"/>
                <a:ea typeface="+mn-ea"/>
              </a:rPr>
              <a:t>杂志上发表</a:t>
            </a:r>
            <a:r>
              <a:rPr lang="en-US" altLang="zh-CN" sz="1200" dirty="0">
                <a:solidFill>
                  <a:schemeClr val="tx1"/>
                </a:solidFill>
                <a:latin typeface="+mn-ea"/>
                <a:ea typeface="+mn-ea"/>
              </a:rPr>
              <a:t>《</a:t>
            </a:r>
            <a:r>
              <a:rPr lang="zh-CN" altLang="en-US" sz="1200" dirty="0">
                <a:solidFill>
                  <a:schemeClr val="tx1"/>
                </a:solidFill>
                <a:latin typeface="+mn-ea"/>
                <a:ea typeface="+mn-ea"/>
              </a:rPr>
              <a:t>计算思维</a:t>
            </a:r>
            <a:r>
              <a:rPr lang="en-US" altLang="zh-CN" sz="1200" dirty="0">
                <a:solidFill>
                  <a:schemeClr val="tx1"/>
                </a:solidFill>
                <a:latin typeface="+mn-ea"/>
                <a:ea typeface="+mn-ea"/>
              </a:rPr>
              <a:t>》</a:t>
            </a:r>
            <a:r>
              <a:rPr lang="zh-CN" altLang="en-US" sz="1200" dirty="0">
                <a:solidFill>
                  <a:schemeClr val="tx1"/>
                </a:solidFill>
                <a:latin typeface="+mn-ea"/>
                <a:ea typeface="+mn-ea"/>
              </a:rPr>
              <a:t>（</a:t>
            </a:r>
            <a:r>
              <a:rPr lang="en-US" altLang="zh-CN" sz="1200" dirty="0">
                <a:solidFill>
                  <a:schemeClr val="tx1"/>
                </a:solidFill>
                <a:latin typeface="+mn-ea"/>
                <a:ea typeface="+mn-ea"/>
              </a:rPr>
              <a:t>Computational Thinking</a:t>
            </a:r>
            <a:r>
              <a:rPr lang="zh-CN" altLang="en-US" sz="1200" dirty="0">
                <a:solidFill>
                  <a:schemeClr val="tx1"/>
                </a:solidFill>
                <a:latin typeface="+mn-ea"/>
                <a:ea typeface="+mn-ea"/>
              </a:rPr>
              <a:t>）</a:t>
            </a:r>
            <a:endParaRPr lang="en-US" altLang="zh-CN" sz="1200" dirty="0">
              <a:solidFill>
                <a:schemeClr val="tx1"/>
              </a:solidFill>
              <a:latin typeface="+mn-ea"/>
              <a:ea typeface="+mn-ea"/>
            </a:endParaRPr>
          </a:p>
        </p:txBody>
      </p:sp>
      <p:pic>
        <p:nvPicPr>
          <p:cNvPr id="5" name="图片 4"/>
          <p:cNvPicPr>
            <a:picLocks noChangeAspect="1"/>
          </p:cNvPicPr>
          <p:nvPr/>
        </p:nvPicPr>
        <p:blipFill>
          <a:blip r:embed="rId3"/>
          <a:stretch>
            <a:fillRect/>
          </a:stretch>
        </p:blipFill>
        <p:spPr>
          <a:xfrm>
            <a:off x="4330700" y="2413000"/>
            <a:ext cx="482600" cy="317500"/>
          </a:xfrm>
          <a:prstGeom prst="rect">
            <a:avLst/>
          </a:prstGeom>
        </p:spPr>
      </p:pic>
      <p:pic>
        <p:nvPicPr>
          <p:cNvPr id="4" name="Picture 3">
            <a:hlinkClick r:id="rId4"/>
            <a:extLst>
              <a:ext uri="{FF2B5EF4-FFF2-40B4-BE49-F238E27FC236}">
                <a16:creationId xmlns:a16="http://schemas.microsoft.com/office/drawing/2014/main" id="{C0EDE2F9-9318-7949-81DE-9DE9065474A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72825" y="1470661"/>
            <a:ext cx="3714126" cy="2375198"/>
          </a:xfrm>
          <a:prstGeom prst="rect">
            <a:avLst/>
          </a:prstGeom>
        </p:spPr>
      </p:pic>
      <p:pic>
        <p:nvPicPr>
          <p:cNvPr id="8" name="Picture 7">
            <a:hlinkClick r:id="rId6"/>
            <a:extLst>
              <a:ext uri="{FF2B5EF4-FFF2-40B4-BE49-F238E27FC236}">
                <a16:creationId xmlns:a16="http://schemas.microsoft.com/office/drawing/2014/main" id="{3C78191E-0843-7945-84B0-44DBCED81B6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7874" y="1465094"/>
            <a:ext cx="3714126" cy="2375198"/>
          </a:xfrm>
          <a:prstGeom prst="rect">
            <a:avLst/>
          </a:prstGeom>
        </p:spPr>
      </p:pic>
      <p:pic>
        <p:nvPicPr>
          <p:cNvPr id="9" name="Picture 8">
            <a:hlinkClick r:id="rId8"/>
            <a:extLst>
              <a:ext uri="{FF2B5EF4-FFF2-40B4-BE49-F238E27FC236}">
                <a16:creationId xmlns:a16="http://schemas.microsoft.com/office/drawing/2014/main" id="{EA4AFAF6-10C9-8543-ABAC-894E23E9965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6978" y="2596469"/>
            <a:ext cx="2025021" cy="1446444"/>
          </a:xfrm>
          <a:prstGeom prst="rect">
            <a:avLst/>
          </a:prstGeom>
        </p:spPr>
      </p:pic>
    </p:spTree>
    <p:extLst>
      <p:ext uri="{BB962C8B-B14F-4D97-AF65-F5344CB8AC3E}">
        <p14:creationId xmlns:p14="http://schemas.microsoft.com/office/powerpoint/2010/main" val="17482237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0829" y="941697"/>
            <a:ext cx="2316471" cy="415498"/>
          </a:xfrm>
          <a:prstGeom prst="rect">
            <a:avLst/>
          </a:prstGeom>
          <a:noFill/>
        </p:spPr>
        <p:txBody>
          <a:bodyPr wrap="square" rtlCol="0">
            <a:spAutoFit/>
          </a:bodyPr>
          <a:lstStyle/>
          <a:p>
            <a:pPr algn="ctr" eaLnBrk="1" fontAlgn="auto" hangingPunct="1">
              <a:spcBef>
                <a:spcPts val="0"/>
              </a:spcBef>
              <a:spcAft>
                <a:spcPts val="0"/>
              </a:spcAft>
              <a:defRPr/>
            </a:pPr>
            <a:r>
              <a:rPr lang="en-US" altLang="zh-CN" sz="2100" dirty="0">
                <a:solidFill>
                  <a:srgbClr val="333333"/>
                </a:solidFill>
                <a:latin typeface="Georgia" panose="02040502050405020303" pitchFamily="18" charset="0"/>
                <a:ea typeface="等线" charset="-122"/>
              </a:rPr>
              <a:t>Nand2Tetris</a:t>
            </a:r>
            <a:endParaRPr lang="zh-CN" altLang="en-US" sz="2100" dirty="0">
              <a:solidFill>
                <a:srgbClr val="333333"/>
              </a:solidFill>
              <a:latin typeface="Georgia" panose="02040502050405020303" pitchFamily="18" charset="0"/>
              <a:ea typeface="等线" charset="-122"/>
            </a:endParaRPr>
          </a:p>
        </p:txBody>
      </p:sp>
      <p:sp>
        <p:nvSpPr>
          <p:cNvPr id="13" name="文本框 12"/>
          <p:cNvSpPr txBox="1"/>
          <p:nvPr/>
        </p:nvSpPr>
        <p:spPr>
          <a:xfrm>
            <a:off x="46833" y="2199504"/>
            <a:ext cx="2842261" cy="461665"/>
          </a:xfrm>
          <a:prstGeom prst="rect">
            <a:avLst/>
          </a:prstGeom>
          <a:noFill/>
        </p:spPr>
        <p:txBody>
          <a:bodyPr wrap="square" rtlCol="0">
            <a:spAutoFit/>
          </a:bodyPr>
          <a:lstStyle/>
          <a:p>
            <a:pPr algn="ctr" eaLnBrk="1" fontAlgn="auto" hangingPunct="1">
              <a:spcBef>
                <a:spcPts val="0"/>
              </a:spcBef>
              <a:spcAft>
                <a:spcPts val="0"/>
              </a:spcAft>
            </a:pPr>
            <a:r>
              <a:rPr lang="en-US" altLang="zh-CN" sz="1200" dirty="0">
                <a:solidFill>
                  <a:prstClr val="black"/>
                </a:solidFill>
                <a:latin typeface="等线"/>
                <a:ea typeface="等线" charset="-122"/>
              </a:rPr>
              <a:t>Noam Nisan, Professor</a:t>
            </a:r>
          </a:p>
          <a:p>
            <a:pPr algn="ctr" eaLnBrk="1" fontAlgn="auto" hangingPunct="1">
              <a:spcBef>
                <a:spcPts val="0"/>
              </a:spcBef>
              <a:spcAft>
                <a:spcPts val="0"/>
              </a:spcAft>
            </a:pPr>
            <a:r>
              <a:rPr lang="en-US" altLang="zh-CN" sz="1200" dirty="0">
                <a:solidFill>
                  <a:prstClr val="black"/>
                </a:solidFill>
                <a:latin typeface="等线"/>
                <a:ea typeface="等线" charset="-122"/>
              </a:rPr>
              <a:t>Computer Science and Engineering</a:t>
            </a:r>
          </a:p>
        </p:txBody>
      </p:sp>
      <p:sp>
        <p:nvSpPr>
          <p:cNvPr id="20" name="文本框 19"/>
          <p:cNvSpPr txBox="1"/>
          <p:nvPr/>
        </p:nvSpPr>
        <p:spPr>
          <a:xfrm>
            <a:off x="762000" y="302962"/>
            <a:ext cx="3737689" cy="461665"/>
          </a:xfrm>
          <a:prstGeom prst="rect">
            <a:avLst/>
          </a:prstGeom>
          <a:noFill/>
        </p:spPr>
        <p:txBody>
          <a:bodyPr wrap="square" rtlCol="0">
            <a:spAutoFit/>
          </a:bodyPr>
          <a:lstStyle/>
          <a:p>
            <a:pPr eaLnBrk="1" fontAlgn="auto" hangingPunct="1">
              <a:spcBef>
                <a:spcPts val="0"/>
              </a:spcBef>
              <a:spcAft>
                <a:spcPts val="0"/>
              </a:spcAft>
            </a:pPr>
            <a:r>
              <a:rPr lang="zh-CN" altLang="en-US" sz="2400" b="1" dirty="0">
                <a:solidFill>
                  <a:prstClr val="black"/>
                </a:solidFill>
                <a:latin typeface="Calibri Light" panose="020F0302020204030204" pitchFamily="34" charset="0"/>
                <a:ea typeface="等线" charset="-122"/>
              </a:rPr>
              <a:t>人物史</a:t>
            </a:r>
            <a:r>
              <a:rPr lang="en-US" altLang="zh-CN" sz="2400" b="1" dirty="0">
                <a:solidFill>
                  <a:prstClr val="black"/>
                </a:solidFill>
                <a:latin typeface="Calibri Light" panose="020F0302020204030204" pitchFamily="34" charset="0"/>
                <a:ea typeface="等线" charset="-122"/>
              </a:rPr>
              <a:t> </a:t>
            </a:r>
            <a:r>
              <a:rPr lang="zh-CN" altLang="en-US" sz="2400" dirty="0">
                <a:solidFill>
                  <a:prstClr val="black"/>
                </a:solidFill>
                <a:latin typeface="Calibri Light" panose="020F0302020204030204" pitchFamily="34" charset="0"/>
                <a:ea typeface="等线" charset="-122"/>
              </a:rPr>
              <a:t>计算思维课程起源</a:t>
            </a: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sp>
        <p:nvSpPr>
          <p:cNvPr id="8" name="矩形 7"/>
          <p:cNvSpPr/>
          <p:nvPr/>
        </p:nvSpPr>
        <p:spPr>
          <a:xfrm>
            <a:off x="298765" y="4087243"/>
            <a:ext cx="2042547" cy="461665"/>
          </a:xfrm>
          <a:prstGeom prst="rect">
            <a:avLst/>
          </a:prstGeom>
        </p:spPr>
        <p:txBody>
          <a:bodyPr wrap="none">
            <a:spAutoFit/>
          </a:bodyPr>
          <a:lstStyle/>
          <a:p>
            <a:pPr algn="ctr" eaLnBrk="1" fontAlgn="auto" hangingPunct="1">
              <a:spcBef>
                <a:spcPts val="0"/>
              </a:spcBef>
              <a:spcAft>
                <a:spcPts val="0"/>
              </a:spcAft>
            </a:pPr>
            <a:r>
              <a:rPr lang="en-US" altLang="zh-CN" sz="1200" dirty="0">
                <a:solidFill>
                  <a:prstClr val="black"/>
                </a:solidFill>
                <a:latin typeface="等线"/>
                <a:ea typeface="等线" charset="-122"/>
              </a:rPr>
              <a:t>Shimon </a:t>
            </a:r>
            <a:r>
              <a:rPr lang="en-US" altLang="zh-CN" sz="1200" dirty="0" err="1">
                <a:solidFill>
                  <a:prstClr val="black"/>
                </a:solidFill>
                <a:latin typeface="等线"/>
                <a:ea typeface="等线" charset="-122"/>
              </a:rPr>
              <a:t>Schocken</a:t>
            </a:r>
            <a:r>
              <a:rPr lang="en-US" altLang="zh-CN" sz="1200" dirty="0">
                <a:solidFill>
                  <a:prstClr val="black"/>
                </a:solidFill>
                <a:latin typeface="等线"/>
                <a:ea typeface="等线" charset="-122"/>
              </a:rPr>
              <a:t>, Professor</a:t>
            </a:r>
          </a:p>
          <a:p>
            <a:pPr algn="ctr" eaLnBrk="1" fontAlgn="auto" hangingPunct="1">
              <a:spcBef>
                <a:spcPts val="0"/>
              </a:spcBef>
              <a:spcAft>
                <a:spcPts val="0"/>
              </a:spcAft>
            </a:pPr>
            <a:r>
              <a:rPr lang="en-US" altLang="zh-CN" sz="1200" dirty="0">
                <a:solidFill>
                  <a:prstClr val="black"/>
                </a:solidFill>
                <a:latin typeface="等线"/>
                <a:ea typeface="等线" charset="-122"/>
              </a:rPr>
              <a:t>Computer Science</a:t>
            </a:r>
          </a:p>
        </p:txBody>
      </p:sp>
      <p:pic>
        <p:nvPicPr>
          <p:cNvPr id="1030" name="Picture 6" descr="Shimon Schocke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3386" y="2663486"/>
            <a:ext cx="1440179" cy="1440181"/>
          </a:xfrm>
          <a:prstGeom prst="ellipse">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1032" name="Picture 8" descr="Noam  Nisa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3679" y="876431"/>
            <a:ext cx="1307564" cy="1307566"/>
          </a:xfrm>
          <a:prstGeom prst="ellipse">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9" name="矩形 8"/>
          <p:cNvSpPr/>
          <p:nvPr/>
        </p:nvSpPr>
        <p:spPr>
          <a:xfrm>
            <a:off x="2750828" y="1367509"/>
            <a:ext cx="5783580" cy="1546577"/>
          </a:xfrm>
          <a:prstGeom prst="rect">
            <a:avLst/>
          </a:prstGeom>
        </p:spPr>
        <p:txBody>
          <a:bodyPr wrap="square">
            <a:spAutoFit/>
          </a:bodyPr>
          <a:lstStyle/>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“Together with Noam Nisan, I developed </a:t>
            </a:r>
            <a:r>
              <a:rPr lang="en-US" altLang="zh-CN" sz="1350" i="1" dirty="0">
                <a:solidFill>
                  <a:srgbClr val="743399"/>
                </a:solidFill>
                <a:latin typeface="Georgia" panose="02040502050405020303" pitchFamily="18" charset="0"/>
                <a:ea typeface="等线" charset="-122"/>
                <a:hlinkClick r:id="rId5"/>
              </a:rPr>
              <a:t>Nand2Tetris</a:t>
            </a:r>
            <a:r>
              <a:rPr lang="en-US" altLang="zh-CN" sz="1350" dirty="0">
                <a:solidFill>
                  <a:srgbClr val="333333"/>
                </a:solidFill>
                <a:latin typeface="Georgia" panose="02040502050405020303" pitchFamily="18" charset="0"/>
                <a:ea typeface="等线" charset="-122"/>
              </a:rPr>
              <a:t> – an open-source approach for teaching applied computer science, described in a bestselling </a:t>
            </a:r>
            <a:r>
              <a:rPr lang="en-US" altLang="zh-CN" sz="1350" dirty="0">
                <a:solidFill>
                  <a:srgbClr val="743399"/>
                </a:solidFill>
                <a:latin typeface="Georgia" panose="02040502050405020303" pitchFamily="18" charset="0"/>
                <a:ea typeface="等线" charset="-122"/>
                <a:hlinkClick r:id="rId6"/>
              </a:rPr>
              <a:t>MIT Press book</a:t>
            </a:r>
            <a:r>
              <a:rPr lang="en-US" altLang="zh-CN" sz="1350" dirty="0">
                <a:solidFill>
                  <a:srgbClr val="333333"/>
                </a:solidFill>
                <a:latin typeface="Georgia" panose="02040502050405020303" pitchFamily="18" charset="0"/>
                <a:ea typeface="等线" charset="-122"/>
              </a:rPr>
              <a:t> and in a 2012 </a:t>
            </a:r>
            <a:r>
              <a:rPr lang="en-US" altLang="zh-CN" sz="1350" dirty="0">
                <a:solidFill>
                  <a:srgbClr val="743399"/>
                </a:solidFill>
                <a:latin typeface="Georgia" panose="02040502050405020303" pitchFamily="18" charset="0"/>
                <a:ea typeface="等线" charset="-122"/>
                <a:hlinkClick r:id="rId7"/>
              </a:rPr>
              <a:t>TED talk</a:t>
            </a:r>
            <a:r>
              <a:rPr lang="en-US" altLang="zh-CN" sz="1350" dirty="0">
                <a:solidFill>
                  <a:srgbClr val="333333"/>
                </a:solidFill>
                <a:latin typeface="Georgia" panose="02040502050405020303" pitchFamily="18" charset="0"/>
                <a:ea typeface="等线" charset="-122"/>
              </a:rPr>
              <a:t>. This project evolved into one of the first successful MOOCs (Massive Open Online Courses), taken freely by thousands of self-learners over the web since 2005. I also teach this course on </a:t>
            </a:r>
            <a:r>
              <a:rPr lang="en-US" altLang="zh-CN" sz="1350" dirty="0">
                <a:solidFill>
                  <a:srgbClr val="743399"/>
                </a:solidFill>
                <a:latin typeface="Georgia" panose="02040502050405020303" pitchFamily="18" charset="0"/>
                <a:ea typeface="等线" charset="-122"/>
                <a:hlinkClick r:id="rId8"/>
              </a:rPr>
              <a:t>Coursera</a:t>
            </a:r>
            <a:r>
              <a:rPr lang="en-US" altLang="zh-CN" sz="1350" dirty="0">
                <a:solidFill>
                  <a:srgbClr val="333333"/>
                </a:solidFill>
                <a:latin typeface="Georgia" panose="02040502050405020303" pitchFamily="18" charset="0"/>
                <a:ea typeface="等线" charset="-122"/>
              </a:rPr>
              <a:t>, together with Noam.”</a:t>
            </a:r>
          </a:p>
          <a:p>
            <a:pPr algn="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--Shimon’s Blog</a:t>
            </a:r>
            <a:endParaRPr lang="zh-CN" altLang="en-US" sz="1350" dirty="0">
              <a:solidFill>
                <a:prstClr val="black"/>
              </a:solidFill>
              <a:latin typeface="等线"/>
              <a:ea typeface="等线" charset="-122"/>
            </a:endParaRPr>
          </a:p>
        </p:txBody>
      </p:sp>
      <p:sp>
        <p:nvSpPr>
          <p:cNvPr id="10" name="矩形 9"/>
          <p:cNvSpPr/>
          <p:nvPr/>
        </p:nvSpPr>
        <p:spPr>
          <a:xfrm>
            <a:off x="2750828" y="3033510"/>
            <a:ext cx="5783580" cy="715581"/>
          </a:xfrm>
          <a:prstGeom prst="rect">
            <a:avLst/>
          </a:prstGeom>
        </p:spPr>
        <p:txBody>
          <a:bodyPr wrap="square">
            <a:spAutoFit/>
          </a:bodyPr>
          <a:lstStyle/>
          <a:p>
            <a:pPr eaLnBrk="1" fontAlgn="auto" hangingPunct="1">
              <a:spcBef>
                <a:spcPts val="0"/>
              </a:spcBef>
              <a:spcAft>
                <a:spcPts val="0"/>
              </a:spcAft>
            </a:pPr>
            <a:r>
              <a:rPr lang="en-US" altLang="zh-CN" sz="1350" dirty="0">
                <a:solidFill>
                  <a:srgbClr val="111111"/>
                </a:solidFill>
                <a:latin typeface="Helvetica" panose="020B0604020202020204" pitchFamily="34" charset="0"/>
                <a:ea typeface="等线" charset="-122"/>
              </a:rPr>
              <a:t>“</a:t>
            </a:r>
            <a:r>
              <a:rPr lang="zh-CN" altLang="en-US" sz="1350" dirty="0">
                <a:solidFill>
                  <a:srgbClr val="111111"/>
                </a:solidFill>
                <a:latin typeface="Helvetica" panose="020B0604020202020204" pitchFamily="34" charset="0"/>
                <a:ea typeface="等线" charset="-122"/>
              </a:rPr>
              <a:t>这门课程曾经是哈佛大学计算机系的一门公共课，由于其内容实在是太强大，被众学生戏称为</a:t>
            </a:r>
            <a:r>
              <a:rPr lang="en-US" altLang="zh-CN" sz="1350" dirty="0">
                <a:solidFill>
                  <a:srgbClr val="111111"/>
                </a:solidFill>
                <a:latin typeface="Helvetica" panose="020B0604020202020204" pitchFamily="34" charset="0"/>
                <a:ea typeface="等线" charset="-122"/>
              </a:rPr>
              <a:t>CS101</a:t>
            </a:r>
            <a:r>
              <a:rPr lang="zh-CN" altLang="en-US" sz="1350" dirty="0">
                <a:solidFill>
                  <a:srgbClr val="111111"/>
                </a:solidFill>
                <a:latin typeface="Helvetica" panose="020B0604020202020204" pitchFamily="34" charset="0"/>
                <a:ea typeface="等线" charset="-122"/>
              </a:rPr>
              <a:t>。</a:t>
            </a:r>
            <a:r>
              <a:rPr lang="en-US" altLang="zh-CN" sz="1350" dirty="0">
                <a:solidFill>
                  <a:srgbClr val="111111"/>
                </a:solidFill>
                <a:latin typeface="Helvetica" panose="020B0604020202020204" pitchFamily="34" charset="0"/>
                <a:ea typeface="等线" charset="-122"/>
              </a:rPr>
              <a:t>”</a:t>
            </a:r>
          </a:p>
          <a:p>
            <a:pPr algn="r" eaLnBrk="1" fontAlgn="auto" hangingPunct="1">
              <a:spcBef>
                <a:spcPts val="0"/>
              </a:spcBef>
              <a:spcAft>
                <a:spcPts val="0"/>
              </a:spcAft>
            </a:pPr>
            <a:r>
              <a:rPr lang="en-US" altLang="zh-CN" sz="1350" dirty="0">
                <a:solidFill>
                  <a:srgbClr val="111111"/>
                </a:solidFill>
                <a:latin typeface="Helvetica" panose="020B0604020202020204" pitchFamily="34" charset="0"/>
                <a:ea typeface="等线" charset="-122"/>
              </a:rPr>
              <a:t>--</a:t>
            </a:r>
            <a:r>
              <a:rPr lang="zh-CN" altLang="en-US" sz="1350" dirty="0">
                <a:solidFill>
                  <a:srgbClr val="111111"/>
                </a:solidFill>
                <a:latin typeface="Helvetica" panose="020B0604020202020204" pitchFamily="34" charset="0"/>
                <a:ea typeface="等线" charset="-122"/>
              </a:rPr>
              <a:t>豆瓣读者</a:t>
            </a:r>
            <a:r>
              <a:rPr lang="en-US" altLang="zh-CN" sz="1350" dirty="0" err="1">
                <a:solidFill>
                  <a:prstClr val="black"/>
                </a:solidFill>
                <a:latin typeface="等线"/>
                <a:ea typeface="等线" charset="-122"/>
                <a:hlinkClick r:id="rId9"/>
              </a:rPr>
              <a:t>Kayuk</a:t>
            </a:r>
            <a:r>
              <a:rPr lang="zh-CN" altLang="en-US" sz="1350" dirty="0">
                <a:solidFill>
                  <a:srgbClr val="111111"/>
                </a:solidFill>
                <a:latin typeface="Helvetica" panose="020B0604020202020204" pitchFamily="34" charset="0"/>
                <a:ea typeface="等线" charset="-122"/>
              </a:rPr>
              <a:t>评价</a:t>
            </a:r>
            <a:endParaRPr lang="zh-CN" altLang="en-US" sz="1350" dirty="0">
              <a:solidFill>
                <a:prstClr val="black"/>
              </a:solidFill>
              <a:latin typeface="等线"/>
              <a:ea typeface="等线" charset="-122"/>
            </a:endParaRPr>
          </a:p>
        </p:txBody>
      </p:sp>
      <p:sp>
        <p:nvSpPr>
          <p:cNvPr id="14" name="矩形 13"/>
          <p:cNvSpPr/>
          <p:nvPr/>
        </p:nvSpPr>
        <p:spPr>
          <a:xfrm>
            <a:off x="2750829" y="3726007"/>
            <a:ext cx="3913251" cy="300082"/>
          </a:xfrm>
          <a:prstGeom prst="rect">
            <a:avLst/>
          </a:prstGeom>
        </p:spPr>
        <p:txBody>
          <a:bodyPr wrap="none">
            <a:spAutoFit/>
          </a:bodyPr>
          <a:lstStyle/>
          <a:p>
            <a:pPr eaLnBrk="1" fontAlgn="auto" hangingPunct="1">
              <a:spcBef>
                <a:spcPts val="0"/>
              </a:spcBef>
              <a:spcAft>
                <a:spcPts val="0"/>
              </a:spcAft>
            </a:pPr>
            <a:r>
              <a:rPr lang="zh-CN" altLang="en-US" sz="1350" dirty="0">
                <a:solidFill>
                  <a:prstClr val="black"/>
                </a:solidFill>
                <a:latin typeface="等线"/>
                <a:ea typeface="等线" charset="-122"/>
                <a:hlinkClick r:id="rId8"/>
              </a:rPr>
              <a:t>https://www.coursera.org/learn/build-a-computer</a:t>
            </a:r>
            <a:endParaRPr lang="zh-CN" altLang="en-US" sz="1350" dirty="0">
              <a:solidFill>
                <a:prstClr val="black"/>
              </a:solidFill>
              <a:latin typeface="等线"/>
              <a:ea typeface="等线" charset="-122"/>
            </a:endParaRPr>
          </a:p>
        </p:txBody>
      </p:sp>
      <p:sp>
        <p:nvSpPr>
          <p:cNvPr id="15" name="矩形 14"/>
          <p:cNvSpPr/>
          <p:nvPr/>
        </p:nvSpPr>
        <p:spPr>
          <a:xfrm>
            <a:off x="2750829" y="4162972"/>
            <a:ext cx="3395481" cy="300082"/>
          </a:xfrm>
          <a:prstGeom prst="rect">
            <a:avLst/>
          </a:prstGeom>
        </p:spPr>
        <p:txBody>
          <a:bodyPr wrap="none">
            <a:spAutoFit/>
          </a:bodyPr>
          <a:lstStyle/>
          <a:p>
            <a:pPr eaLnBrk="1" fontAlgn="auto" hangingPunct="1">
              <a:spcBef>
                <a:spcPts val="0"/>
              </a:spcBef>
              <a:spcAft>
                <a:spcPts val="0"/>
              </a:spcAft>
            </a:pPr>
            <a:r>
              <a:rPr lang="zh-CN" altLang="en-US" sz="1350" dirty="0">
                <a:solidFill>
                  <a:prstClr val="black"/>
                </a:solidFill>
                <a:latin typeface="等线"/>
                <a:ea typeface="等线" charset="-122"/>
                <a:hlinkClick r:id="rId10"/>
              </a:rPr>
              <a:t>https://book.douban.com/review/7115224/</a:t>
            </a:r>
            <a:endParaRPr lang="zh-CN" altLang="en-US" sz="1350" dirty="0">
              <a:solidFill>
                <a:prstClr val="black"/>
              </a:solidFill>
              <a:latin typeface="等线"/>
              <a:ea typeface="等线" charset="-122"/>
            </a:endParaRPr>
          </a:p>
        </p:txBody>
      </p:sp>
    </p:spTree>
    <p:extLst>
      <p:ext uri="{BB962C8B-B14F-4D97-AF65-F5344CB8AC3E}">
        <p14:creationId xmlns:p14="http://schemas.microsoft.com/office/powerpoint/2010/main" val="413826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2000" y="302962"/>
            <a:ext cx="8129685" cy="461665"/>
          </a:xfrm>
          <a:prstGeom prst="rect">
            <a:avLst/>
          </a:prstGeom>
          <a:noFill/>
        </p:spPr>
        <p:txBody>
          <a:bodyPr wrap="square" rtlCol="0">
            <a:spAutoFit/>
          </a:bodyPr>
          <a:lstStyle/>
          <a:p>
            <a:pPr eaLnBrk="1" fontAlgn="auto" hangingPunct="1">
              <a:spcBef>
                <a:spcPts val="0"/>
              </a:spcBef>
              <a:spcAft>
                <a:spcPts val="0"/>
              </a:spcAft>
            </a:pPr>
            <a:r>
              <a:rPr lang="en-US" altLang="zh-CN" sz="2400" b="1" dirty="0">
                <a:solidFill>
                  <a:prstClr val="black"/>
                </a:solidFill>
                <a:latin typeface="Calibri Light" panose="020F0302020204030204" pitchFamily="34" charset="0"/>
                <a:ea typeface="等线" charset="-122"/>
              </a:rPr>
              <a:t>Why Nand2Tetris?  A </a:t>
            </a:r>
            <a:r>
              <a:rPr lang="en-US" altLang="zh-CN" sz="2400" b="1" dirty="0">
                <a:solidFill>
                  <a:srgbClr val="FF0000"/>
                </a:solidFill>
                <a:latin typeface="Calibri Light" panose="020F0302020204030204" pitchFamily="34" charset="0"/>
                <a:ea typeface="等线" charset="-122"/>
              </a:rPr>
              <a:t>Contextualized</a:t>
            </a:r>
            <a:r>
              <a:rPr lang="en-US" altLang="zh-CN" sz="2400" b="1" dirty="0">
                <a:solidFill>
                  <a:prstClr val="black"/>
                </a:solidFill>
                <a:latin typeface="Calibri Light" panose="020F0302020204030204" pitchFamily="34" charset="0"/>
                <a:ea typeface="等线" charset="-122"/>
              </a:rPr>
              <a:t> Platform for Computing</a:t>
            </a:r>
            <a:endParaRPr lang="zh-CN" altLang="en-US" sz="2400" dirty="0">
              <a:solidFill>
                <a:prstClr val="black"/>
              </a:solidFill>
              <a:latin typeface="Calibri Light" panose="020F0302020204030204" pitchFamily="34" charset="0"/>
              <a:ea typeface="等线" charset="-122"/>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sp>
        <p:nvSpPr>
          <p:cNvPr id="9" name="矩形 8"/>
          <p:cNvSpPr/>
          <p:nvPr/>
        </p:nvSpPr>
        <p:spPr>
          <a:xfrm>
            <a:off x="940638" y="1050087"/>
            <a:ext cx="7772408" cy="923330"/>
          </a:xfrm>
          <a:prstGeom prst="rect">
            <a:avLst/>
          </a:prstGeom>
        </p:spPr>
        <p:txBody>
          <a:bodyPr wrap="square">
            <a:spAutoFit/>
          </a:bodyPr>
          <a:lstStyle/>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A Course that effectively present Computational Mechanisms in a self-contained, practical </a:t>
            </a:r>
            <a:r>
              <a:rPr lang="en-US" altLang="zh-CN" sz="1350" dirty="0">
                <a:solidFill>
                  <a:srgbClr val="FF0000"/>
                </a:solidFill>
                <a:latin typeface="Georgia" panose="02040502050405020303" pitchFamily="18" charset="0"/>
                <a:ea typeface="等线" charset="-122"/>
              </a:rPr>
              <a:t>Context</a:t>
            </a:r>
            <a:r>
              <a:rPr lang="en-US" altLang="zh-CN" sz="1350" dirty="0">
                <a:solidFill>
                  <a:srgbClr val="333333"/>
                </a:solidFill>
                <a:latin typeface="Georgia" panose="02040502050405020303" pitchFamily="18" charset="0"/>
                <a:ea typeface="等线" charset="-122"/>
              </a:rPr>
              <a:t>!</a:t>
            </a:r>
          </a:p>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With text, tools, formats, and </a:t>
            </a:r>
            <a:r>
              <a:rPr lang="en-US" altLang="zh-CN" sz="1350" dirty="0">
                <a:solidFill>
                  <a:srgbClr val="FF0000"/>
                </a:solidFill>
                <a:latin typeface="Georgia" panose="02040502050405020303" pitchFamily="18" charset="0"/>
                <a:ea typeface="等线" charset="-122"/>
              </a:rPr>
              <a:t>implicit</a:t>
            </a:r>
            <a:r>
              <a:rPr lang="en-US" altLang="zh-CN" sz="1350" dirty="0">
                <a:solidFill>
                  <a:srgbClr val="333333"/>
                </a:solidFill>
                <a:latin typeface="Georgia" panose="02040502050405020303" pitchFamily="18" charset="0"/>
                <a:ea typeface="等线" charset="-122"/>
              </a:rPr>
              <a:t>-formats of coherent pedagogical mechanisms.</a:t>
            </a:r>
          </a:p>
          <a:p>
            <a:pPr eaLnBrk="1" fontAlgn="auto" hangingPunct="1">
              <a:spcBef>
                <a:spcPts val="0"/>
              </a:spcBef>
              <a:spcAft>
                <a:spcPts val="0"/>
              </a:spcAft>
            </a:pPr>
            <a:endParaRPr lang="en-US" altLang="zh-CN" sz="1350" dirty="0">
              <a:solidFill>
                <a:srgbClr val="333333"/>
              </a:solidFill>
              <a:latin typeface="Georgia" panose="02040502050405020303" pitchFamily="18" charset="0"/>
              <a:ea typeface="等线" charset="-122"/>
            </a:endParaRPr>
          </a:p>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A skeleton that is relative to others: the more Complete, Orthogonal, Normalized …</a:t>
            </a:r>
            <a:endParaRPr lang="zh-CN" altLang="en-US" sz="1350" dirty="0">
              <a:solidFill>
                <a:prstClr val="black"/>
              </a:solidFill>
              <a:latin typeface="等线"/>
              <a:ea typeface="等线" charset="-122"/>
            </a:endParaRPr>
          </a:p>
        </p:txBody>
      </p:sp>
      <p:sp>
        <p:nvSpPr>
          <p:cNvPr id="14" name="矩形 13"/>
          <p:cNvSpPr/>
          <p:nvPr/>
        </p:nvSpPr>
        <p:spPr>
          <a:xfrm>
            <a:off x="6227173" y="4505569"/>
            <a:ext cx="2664512" cy="230832"/>
          </a:xfrm>
          <a:prstGeom prst="rect">
            <a:avLst/>
          </a:prstGeom>
        </p:spPr>
        <p:txBody>
          <a:bodyPr wrap="none">
            <a:spAutoFit/>
          </a:bodyPr>
          <a:lstStyle/>
          <a:p>
            <a:pPr eaLnBrk="1" fontAlgn="auto" hangingPunct="1">
              <a:spcBef>
                <a:spcPts val="0"/>
              </a:spcBef>
              <a:spcAft>
                <a:spcPts val="0"/>
              </a:spcAft>
            </a:pPr>
            <a:r>
              <a:rPr lang="zh-CN" altLang="en-US" sz="900" dirty="0">
                <a:solidFill>
                  <a:prstClr val="black"/>
                </a:solidFill>
                <a:latin typeface="等线"/>
                <a:ea typeface="等线" charset="-122"/>
                <a:hlinkClick r:id="rId3"/>
              </a:rPr>
              <a:t>https://www.coursera.org/learn/build-a-computer</a:t>
            </a:r>
            <a:endParaRPr lang="zh-CN" altLang="en-US" sz="900" dirty="0">
              <a:solidFill>
                <a:prstClr val="black"/>
              </a:solidFill>
              <a:latin typeface="等线"/>
              <a:ea typeface="等线" charset="-122"/>
            </a:endParaRPr>
          </a:p>
        </p:txBody>
      </p:sp>
      <p:pic>
        <p:nvPicPr>
          <p:cNvPr id="3" name="Picture 2">
            <a:extLst>
              <a:ext uri="{FF2B5EF4-FFF2-40B4-BE49-F238E27FC236}">
                <a16:creationId xmlns:a16="http://schemas.microsoft.com/office/drawing/2014/main" id="{2929D92F-D40B-0640-B3BF-B0C1448D19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2000" y="2049236"/>
            <a:ext cx="2281583" cy="2571749"/>
          </a:xfrm>
          <a:prstGeom prst="rect">
            <a:avLst/>
          </a:prstGeom>
        </p:spPr>
      </p:pic>
      <p:pic>
        <p:nvPicPr>
          <p:cNvPr id="5" name="Picture 4">
            <a:hlinkClick r:id="rId5"/>
            <a:extLst>
              <a:ext uri="{FF2B5EF4-FFF2-40B4-BE49-F238E27FC236}">
                <a16:creationId xmlns:a16="http://schemas.microsoft.com/office/drawing/2014/main" id="{B0AC1682-60A7-9247-BB6C-DE89556EEF2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04175" y="2163968"/>
            <a:ext cx="2535649" cy="2208385"/>
          </a:xfrm>
          <a:prstGeom prst="rect">
            <a:avLst/>
          </a:prstGeom>
        </p:spPr>
      </p:pic>
      <p:pic>
        <p:nvPicPr>
          <p:cNvPr id="6" name="Picture 5">
            <a:hlinkClick r:id="rId3"/>
            <a:extLst>
              <a:ext uri="{FF2B5EF4-FFF2-40B4-BE49-F238E27FC236}">
                <a16:creationId xmlns:a16="http://schemas.microsoft.com/office/drawing/2014/main" id="{805D297A-68FA-9A43-A1D5-515213D12D7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00419" y="2222986"/>
            <a:ext cx="2918020" cy="1807777"/>
          </a:xfrm>
          <a:prstGeom prst="rect">
            <a:avLst/>
          </a:prstGeom>
        </p:spPr>
      </p:pic>
      <p:sp>
        <p:nvSpPr>
          <p:cNvPr id="25" name="矩形 13">
            <a:extLst>
              <a:ext uri="{FF2B5EF4-FFF2-40B4-BE49-F238E27FC236}">
                <a16:creationId xmlns:a16="http://schemas.microsoft.com/office/drawing/2014/main" id="{5C36C6D5-5B68-0746-A8C9-FFB76EB11497}"/>
              </a:ext>
            </a:extLst>
          </p:cNvPr>
          <p:cNvSpPr/>
          <p:nvPr/>
        </p:nvSpPr>
        <p:spPr>
          <a:xfrm>
            <a:off x="3767932" y="4569401"/>
            <a:ext cx="1608133" cy="230832"/>
          </a:xfrm>
          <a:prstGeom prst="rect">
            <a:avLst/>
          </a:prstGeom>
        </p:spPr>
        <p:txBody>
          <a:bodyPr wrap="none">
            <a:spAutoFit/>
          </a:bodyPr>
          <a:lstStyle/>
          <a:p>
            <a:pPr eaLnBrk="1" fontAlgn="auto" hangingPunct="1">
              <a:spcBef>
                <a:spcPts val="0"/>
              </a:spcBef>
              <a:spcAft>
                <a:spcPts val="0"/>
              </a:spcAft>
            </a:pPr>
            <a:r>
              <a:rPr lang="en-US" altLang="zh-CN" sz="900" dirty="0">
                <a:solidFill>
                  <a:prstClr val="black"/>
                </a:solidFill>
                <a:latin typeface="等线"/>
                <a:ea typeface="等线" charset="-122"/>
                <a:hlinkClick r:id="rId5"/>
              </a:rPr>
              <a:t>https://www.nand2tetris.org/</a:t>
            </a:r>
            <a:endParaRPr lang="zh-CN" altLang="en-US" sz="900" dirty="0">
              <a:solidFill>
                <a:prstClr val="black"/>
              </a:solidFill>
              <a:latin typeface="等线"/>
              <a:ea typeface="等线" charset="-122"/>
            </a:endParaRPr>
          </a:p>
        </p:txBody>
      </p:sp>
      <p:pic>
        <p:nvPicPr>
          <p:cNvPr id="12" name="Picture 11">
            <a:hlinkClick r:id="rId8"/>
            <a:extLst>
              <a:ext uri="{FF2B5EF4-FFF2-40B4-BE49-F238E27FC236}">
                <a16:creationId xmlns:a16="http://schemas.microsoft.com/office/drawing/2014/main" id="{8B522FF2-DD09-794B-AE29-3D36D66FD9A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2315" y="4122101"/>
            <a:ext cx="1296579" cy="769269"/>
          </a:xfrm>
          <a:prstGeom prst="rect">
            <a:avLst/>
          </a:prstGeom>
        </p:spPr>
      </p:pic>
    </p:spTree>
    <p:extLst>
      <p:ext uri="{BB962C8B-B14F-4D97-AF65-F5344CB8AC3E}">
        <p14:creationId xmlns:p14="http://schemas.microsoft.com/office/powerpoint/2010/main" val="2916076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2000" y="302962"/>
            <a:ext cx="8129685" cy="461665"/>
          </a:xfrm>
          <a:prstGeom prst="rect">
            <a:avLst/>
          </a:prstGeom>
          <a:noFill/>
        </p:spPr>
        <p:txBody>
          <a:bodyPr wrap="square" rtlCol="0">
            <a:spAutoFit/>
          </a:bodyPr>
          <a:lstStyle/>
          <a:p>
            <a:pPr algn="ctr" eaLnBrk="1" fontAlgn="auto" hangingPunct="1">
              <a:spcBef>
                <a:spcPts val="0"/>
              </a:spcBef>
              <a:spcAft>
                <a:spcPts val="0"/>
              </a:spcAft>
            </a:pPr>
            <a:r>
              <a:rPr lang="en-US" altLang="zh-CN" sz="2400" b="1" dirty="0">
                <a:solidFill>
                  <a:prstClr val="black"/>
                </a:solidFill>
                <a:latin typeface="Calibri Light" panose="020F0302020204030204" pitchFamily="34" charset="0"/>
                <a:ea typeface="等线" charset="-122"/>
              </a:rPr>
              <a:t>Other Related Projects</a:t>
            </a:r>
            <a:endParaRPr lang="zh-CN" altLang="en-US" sz="2400" dirty="0">
              <a:solidFill>
                <a:prstClr val="black"/>
              </a:solidFill>
              <a:latin typeface="Calibri Light" panose="020F0302020204030204" pitchFamily="34" charset="0"/>
              <a:ea typeface="等线" charset="-122"/>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pic>
        <p:nvPicPr>
          <p:cNvPr id="2" name="Picture 1">
            <a:hlinkClick r:id="rId3"/>
            <a:extLst>
              <a:ext uri="{FF2B5EF4-FFF2-40B4-BE49-F238E27FC236}">
                <a16:creationId xmlns:a16="http://schemas.microsoft.com/office/drawing/2014/main" id="{9974008D-73AB-2B47-A14B-E7BEDEE8F58A}"/>
              </a:ext>
            </a:extLst>
          </p:cNvPr>
          <p:cNvPicPr>
            <a:picLocks noChangeAspect="1"/>
          </p:cNvPicPr>
          <p:nvPr/>
        </p:nvPicPr>
        <p:blipFill>
          <a:blip r:embed="rId4"/>
          <a:stretch>
            <a:fillRect/>
          </a:stretch>
        </p:blipFill>
        <p:spPr>
          <a:xfrm>
            <a:off x="762000" y="1360072"/>
            <a:ext cx="3561578" cy="3051197"/>
          </a:xfrm>
          <a:prstGeom prst="rect">
            <a:avLst/>
          </a:prstGeom>
        </p:spPr>
      </p:pic>
      <p:sp>
        <p:nvSpPr>
          <p:cNvPr id="7" name="TextBox 6">
            <a:extLst>
              <a:ext uri="{FF2B5EF4-FFF2-40B4-BE49-F238E27FC236}">
                <a16:creationId xmlns:a16="http://schemas.microsoft.com/office/drawing/2014/main" id="{FE9A9004-3ECC-7543-BD51-9CAD6C80F4AD}"/>
              </a:ext>
            </a:extLst>
          </p:cNvPr>
          <p:cNvSpPr txBox="1"/>
          <p:nvPr/>
        </p:nvSpPr>
        <p:spPr>
          <a:xfrm>
            <a:off x="639864" y="4411269"/>
            <a:ext cx="3805850" cy="307777"/>
          </a:xfrm>
          <a:prstGeom prst="rect">
            <a:avLst/>
          </a:prstGeom>
          <a:noFill/>
        </p:spPr>
        <p:txBody>
          <a:bodyPr wrap="none" rtlCol="0">
            <a:spAutoFit/>
          </a:bodyPr>
          <a:lstStyle/>
          <a:p>
            <a:r>
              <a:rPr lang="en-US" dirty="0"/>
              <a:t>Project site: </a:t>
            </a:r>
            <a:r>
              <a:rPr lang="en-US" dirty="0">
                <a:hlinkClick r:id="rId3"/>
              </a:rPr>
              <a:t>https://</a:t>
            </a:r>
            <a:r>
              <a:rPr lang="en-US" dirty="0" err="1">
                <a:hlinkClick r:id="rId3"/>
              </a:rPr>
              <a:t>github.com</a:t>
            </a:r>
            <a:r>
              <a:rPr lang="en-US" dirty="0">
                <a:hlinkClick r:id="rId3"/>
              </a:rPr>
              <a:t>/</a:t>
            </a:r>
            <a:r>
              <a:rPr lang="en-US" dirty="0" err="1">
                <a:hlinkClick r:id="rId3"/>
              </a:rPr>
              <a:t>nesbox</a:t>
            </a:r>
            <a:r>
              <a:rPr lang="en-US" dirty="0">
                <a:hlinkClick r:id="rId3"/>
              </a:rPr>
              <a:t>/TIC-80</a:t>
            </a:r>
            <a:endParaRPr lang="en-TW" dirty="0"/>
          </a:p>
        </p:txBody>
      </p:sp>
      <p:pic>
        <p:nvPicPr>
          <p:cNvPr id="8" name="Picture 7">
            <a:hlinkClick r:id="rId5"/>
            <a:extLst>
              <a:ext uri="{FF2B5EF4-FFF2-40B4-BE49-F238E27FC236}">
                <a16:creationId xmlns:a16="http://schemas.microsoft.com/office/drawing/2014/main" id="{C4AA3C83-555E-9645-AA50-6CE7376CAA35}"/>
              </a:ext>
            </a:extLst>
          </p:cNvPr>
          <p:cNvPicPr>
            <a:picLocks noChangeAspect="1"/>
          </p:cNvPicPr>
          <p:nvPr/>
        </p:nvPicPr>
        <p:blipFill>
          <a:blip r:embed="rId6"/>
          <a:stretch>
            <a:fillRect/>
          </a:stretch>
        </p:blipFill>
        <p:spPr>
          <a:xfrm>
            <a:off x="4445714" y="1529122"/>
            <a:ext cx="4451713" cy="2363927"/>
          </a:xfrm>
          <a:prstGeom prst="rect">
            <a:avLst/>
          </a:prstGeom>
        </p:spPr>
      </p:pic>
      <p:sp>
        <p:nvSpPr>
          <p:cNvPr id="10" name="TextBox 9">
            <a:extLst>
              <a:ext uri="{FF2B5EF4-FFF2-40B4-BE49-F238E27FC236}">
                <a16:creationId xmlns:a16="http://schemas.microsoft.com/office/drawing/2014/main" id="{2EC25B78-F447-6447-8BEA-819B81B35C33}"/>
              </a:ext>
            </a:extLst>
          </p:cNvPr>
          <p:cNvSpPr txBox="1"/>
          <p:nvPr/>
        </p:nvSpPr>
        <p:spPr>
          <a:xfrm>
            <a:off x="5296033" y="4411269"/>
            <a:ext cx="2751074" cy="307777"/>
          </a:xfrm>
          <a:prstGeom prst="rect">
            <a:avLst/>
          </a:prstGeom>
          <a:noFill/>
        </p:spPr>
        <p:txBody>
          <a:bodyPr wrap="none" rtlCol="0">
            <a:spAutoFit/>
          </a:bodyPr>
          <a:lstStyle/>
          <a:p>
            <a:r>
              <a:rPr lang="en-US" dirty="0"/>
              <a:t>Project site: </a:t>
            </a:r>
            <a:r>
              <a:rPr lang="en-US" dirty="0">
                <a:hlinkClick r:id="rId5"/>
              </a:rPr>
              <a:t>https://</a:t>
            </a:r>
            <a:r>
              <a:rPr lang="en-US" dirty="0" err="1">
                <a:hlinkClick r:id="rId5"/>
              </a:rPr>
              <a:t>eater.net</a:t>
            </a:r>
            <a:r>
              <a:rPr lang="en-US" dirty="0">
                <a:hlinkClick r:id="rId5"/>
              </a:rPr>
              <a:t>/8bit</a:t>
            </a:r>
            <a:endParaRPr lang="en-TW" dirty="0"/>
          </a:p>
        </p:txBody>
      </p:sp>
    </p:spTree>
    <p:extLst>
      <p:ext uri="{BB962C8B-B14F-4D97-AF65-F5344CB8AC3E}">
        <p14:creationId xmlns:p14="http://schemas.microsoft.com/office/powerpoint/2010/main" val="133360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2000" y="302962"/>
            <a:ext cx="3737689" cy="461665"/>
          </a:xfrm>
          <a:prstGeom prst="rect">
            <a:avLst/>
          </a:prstGeom>
          <a:noFill/>
        </p:spPr>
        <p:txBody>
          <a:bodyPr wrap="square" rtlCol="0">
            <a:spAutoFit/>
          </a:bodyPr>
          <a:lstStyle/>
          <a:p>
            <a:pPr eaLnBrk="1" fontAlgn="auto" hangingPunct="1">
              <a:spcBef>
                <a:spcPts val="0"/>
              </a:spcBef>
              <a:spcAft>
                <a:spcPts val="0"/>
              </a:spcAft>
            </a:pPr>
            <a:r>
              <a:rPr lang="zh-CN" altLang="en-US" sz="2400" b="1" dirty="0">
                <a:solidFill>
                  <a:prstClr val="black"/>
                </a:solidFill>
                <a:latin typeface="Calibri Light" panose="020F0302020204030204" pitchFamily="34" charset="0"/>
                <a:ea typeface="等线" charset="-122"/>
              </a:rPr>
              <a:t>万</a:t>
            </a:r>
            <a:r>
              <a:rPr lang="zh-CN" altLang="en-TW" sz="2400" b="1" dirty="0">
                <a:solidFill>
                  <a:prstClr val="black"/>
                </a:solidFill>
                <a:latin typeface="Calibri Light" panose="020F0302020204030204" pitchFamily="34" charset="0"/>
                <a:ea typeface="等线" charset="-122"/>
              </a:rPr>
              <a:t>用性</a:t>
            </a:r>
            <a:r>
              <a:rPr lang="en-US" altLang="zh-CN" sz="2400" b="1" dirty="0">
                <a:solidFill>
                  <a:prstClr val="black"/>
                </a:solidFill>
                <a:latin typeface="Calibri Light" panose="020F0302020204030204" pitchFamily="34" charset="0"/>
                <a:ea typeface="等线" charset="-122"/>
              </a:rPr>
              <a:t> </a:t>
            </a:r>
            <a:r>
              <a:rPr lang="zh-CN" altLang="en-US" sz="2400" b="1" dirty="0">
                <a:solidFill>
                  <a:prstClr val="black"/>
                </a:solidFill>
                <a:latin typeface="Calibri Light" panose="020F0302020204030204" pitchFamily="34" charset="0"/>
                <a:ea typeface="等线" charset="-122"/>
              </a:rPr>
              <a:t>和</a:t>
            </a:r>
            <a:r>
              <a:rPr lang="zh-CN" altLang="en-US" sz="2400" dirty="0">
                <a:solidFill>
                  <a:prstClr val="black"/>
                </a:solidFill>
                <a:latin typeface="Calibri Light" panose="020F0302020204030204" pitchFamily="34" charset="0"/>
                <a:ea typeface="等线" charset="-122"/>
              </a:rPr>
              <a:t>计算思维课程</a:t>
            </a: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sp>
        <p:nvSpPr>
          <p:cNvPr id="9" name="矩形 8"/>
          <p:cNvSpPr/>
          <p:nvPr/>
        </p:nvSpPr>
        <p:spPr>
          <a:xfrm>
            <a:off x="597976" y="869701"/>
            <a:ext cx="7948047" cy="4154984"/>
          </a:xfrm>
          <a:prstGeom prst="rect">
            <a:avLst/>
          </a:prstGeom>
        </p:spPr>
        <p:txBody>
          <a:bodyPr wrap="square">
            <a:spAutoFit/>
          </a:bodyPr>
          <a:lstStyle/>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通过理解通用计算机和计算机编程语言的万用性，我们可以通过</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理论辩证</a:t>
            </a:r>
            <a:r>
              <a:rPr lang="zh-CN" altLang="en-US" sz="2400" dirty="0">
                <a:solidFill>
                  <a:srgbClr val="333333"/>
                </a:solidFill>
                <a:latin typeface="Georgia" panose="02040502050405020303" pitchFamily="18" charset="0"/>
                <a:ea typeface="等线" charset="-122"/>
                <a:sym typeface="Wingdings" pitchFamily="2" charset="2"/>
              </a:rPr>
              <a:t>： （</a:t>
            </a:r>
            <a:r>
              <a:rPr lang="zh-CN" altLang="en-US" sz="2400" dirty="0">
                <a:solidFill>
                  <a:srgbClr val="333333"/>
                </a:solidFill>
                <a:latin typeface="Georgia" panose="02040502050405020303" pitchFamily="18" charset="0"/>
                <a:ea typeface="等线" charset="-122"/>
              </a:rPr>
              <a:t>掌握命名空间）</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和实验见证： （实现层级分类的计算系统）</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的方式</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来掌握计算思维。</a:t>
            </a:r>
            <a:endParaRPr lang="en-US" altLang="zh-CN" sz="2400" dirty="0">
              <a:solidFill>
                <a:srgbClr val="333333"/>
              </a:solidFill>
              <a:latin typeface="Georgia" panose="02040502050405020303" pitchFamily="18" charset="0"/>
              <a:ea typeface="等线" charset="-122"/>
            </a:endParaRPr>
          </a:p>
        </p:txBody>
      </p:sp>
    </p:spTree>
    <p:extLst>
      <p:ext uri="{BB962C8B-B14F-4D97-AF65-F5344CB8AC3E}">
        <p14:creationId xmlns:p14="http://schemas.microsoft.com/office/powerpoint/2010/main" val="1686323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7764781" cy="461665"/>
          </a:xfrm>
          <a:prstGeom prst="rect">
            <a:avLst/>
          </a:prstGeom>
          <a:noFill/>
        </p:spPr>
        <p:txBody>
          <a:bodyPr wrap="square" rtlCol="0">
            <a:spAutoFit/>
          </a:bodyPr>
          <a:lstStyle/>
          <a:p>
            <a:r>
              <a:rPr lang="en-US" altLang="zh-CN" sz="2400" dirty="0">
                <a:latin typeface="Arial" panose="020B0604020202020204" pitchFamily="34" charset="0"/>
              </a:rPr>
              <a:t>Nand2Tetris</a:t>
            </a:r>
            <a:r>
              <a:rPr lang="zh-CN" altLang="en-US" sz="2400" dirty="0">
                <a:latin typeface="Arial" panose="020B0604020202020204" pitchFamily="34" charset="0"/>
              </a:rPr>
              <a:t>课程 原始的</a:t>
            </a:r>
            <a:r>
              <a:rPr lang="en-US" altLang="zh-CN" sz="2400" dirty="0">
                <a:latin typeface="Arial" panose="020B0604020202020204" pitchFamily="34" charset="0"/>
              </a:rPr>
              <a:t>12</a:t>
            </a:r>
            <a:r>
              <a:rPr lang="zh-CN" altLang="en-US" sz="2400" dirty="0">
                <a:latin typeface="Arial" panose="020B0604020202020204" pitchFamily="34" charset="0"/>
              </a:rPr>
              <a:t>周内容与结构</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grpSp>
        <p:nvGrpSpPr>
          <p:cNvPr id="23" name="Group 3"/>
          <p:cNvGrpSpPr>
            <a:grpSpLocks/>
          </p:cNvGrpSpPr>
          <p:nvPr/>
        </p:nvGrpSpPr>
        <p:grpSpPr bwMode="auto">
          <a:xfrm>
            <a:off x="1887471" y="2512461"/>
            <a:ext cx="4823222" cy="529828"/>
            <a:chOff x="833" y="1955"/>
            <a:chExt cx="4051" cy="445"/>
          </a:xfrm>
        </p:grpSpPr>
        <p:sp>
          <p:nvSpPr>
            <p:cNvPr id="24" name="Rectangle 4"/>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25" name="Rectangle 5"/>
            <p:cNvSpPr>
              <a:spLocks noChangeArrowheads="1"/>
            </p:cNvSpPr>
            <p:nvPr/>
          </p:nvSpPr>
          <p:spPr bwMode="auto">
            <a:xfrm>
              <a:off x="2590" y="2065"/>
              <a:ext cx="380"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Assembler</a:t>
              </a:r>
              <a:endParaRPr lang="en-US" altLang="zh-CN" sz="1800"/>
            </a:p>
          </p:txBody>
        </p:sp>
        <p:sp>
          <p:nvSpPr>
            <p:cNvPr id="26" name="Freeform 6"/>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3"/>
                <a:gd name="T124" fmla="*/ 0 h 140"/>
                <a:gd name="T125" fmla="*/ 483 w 483"/>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27" name="Rectangle 7"/>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 6</a:t>
              </a:r>
              <a:endParaRPr lang="en-US" altLang="zh-CN" sz="1800"/>
            </a:p>
          </p:txBody>
        </p:sp>
        <p:sp>
          <p:nvSpPr>
            <p:cNvPr id="28" name="Freeform 8"/>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 name="T12" fmla="*/ 0 w 4028"/>
                <a:gd name="T13" fmla="*/ 0 h 404"/>
                <a:gd name="T14" fmla="*/ 4028 w 4028"/>
                <a:gd name="T15" fmla="*/ 404 h 404"/>
              </a:gdLst>
              <a:ahLst/>
              <a:cxnLst>
                <a:cxn ang="T8">
                  <a:pos x="T0" y="T1"/>
                </a:cxn>
                <a:cxn ang="T9">
                  <a:pos x="T2" y="T3"/>
                </a:cxn>
                <a:cxn ang="T10">
                  <a:pos x="T4" y="T5"/>
                </a:cxn>
                <a:cxn ang="T11">
                  <a:pos x="T6" y="T7"/>
                </a:cxn>
              </a:cxnLst>
              <a:rect l="T12" t="T13" r="T14" b="T15"/>
              <a:pathLst>
                <a:path w="4028" h="404">
                  <a:moveTo>
                    <a:pt x="0" y="404"/>
                  </a:moveTo>
                  <a:lnTo>
                    <a:pt x="0" y="232"/>
                  </a:lnTo>
                  <a:lnTo>
                    <a:pt x="4028" y="232"/>
                  </a:lnTo>
                  <a:lnTo>
                    <a:pt x="4028" y="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975"/>
            </a:p>
          </p:txBody>
        </p:sp>
        <p:sp>
          <p:nvSpPr>
            <p:cNvPr id="29" name="Freeform 9"/>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 name="T12" fmla="*/ 0 w 47"/>
                <a:gd name="T13" fmla="*/ 0 h 47"/>
                <a:gd name="T14" fmla="*/ 47 w 47"/>
                <a:gd name="T15" fmla="*/ 47 h 47"/>
              </a:gdLst>
              <a:ahLst/>
              <a:cxnLst>
                <a:cxn ang="T8">
                  <a:pos x="T0" y="T1"/>
                </a:cxn>
                <a:cxn ang="T9">
                  <a:pos x="T2" y="T3"/>
                </a:cxn>
                <a:cxn ang="T10">
                  <a:pos x="T4" y="T5"/>
                </a:cxn>
                <a:cxn ang="T11">
                  <a:pos x="T6" y="T7"/>
                </a:cxn>
              </a:cxnLst>
              <a:rect l="T12" t="T13" r="T14" b="T15"/>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30" name="Group 10"/>
          <p:cNvGrpSpPr>
            <a:grpSpLocks/>
          </p:cNvGrpSpPr>
          <p:nvPr/>
        </p:nvGrpSpPr>
        <p:grpSpPr bwMode="auto">
          <a:xfrm>
            <a:off x="2981655" y="1111095"/>
            <a:ext cx="896541" cy="763191"/>
            <a:chOff x="1752" y="778"/>
            <a:chExt cx="753" cy="641"/>
          </a:xfrm>
        </p:grpSpPr>
        <p:sp>
          <p:nvSpPr>
            <p:cNvPr id="31" name="Rectangle 11"/>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40" name="Rectangle 12"/>
            <p:cNvSpPr>
              <a:spLocks noChangeArrowheads="1"/>
            </p:cNvSpPr>
            <p:nvPr/>
          </p:nvSpPr>
          <p:spPr bwMode="auto">
            <a:xfrm>
              <a:off x="1804" y="984"/>
              <a:ext cx="66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H.L. Language</a:t>
              </a:r>
              <a:endParaRPr lang="en-US" altLang="zh-CN" sz="1800"/>
            </a:p>
          </p:txBody>
        </p:sp>
        <p:sp>
          <p:nvSpPr>
            <p:cNvPr id="41" name="Rectangle 13"/>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&amp;</a:t>
              </a:r>
              <a:endParaRPr lang="en-US" altLang="zh-CN" sz="1800"/>
            </a:p>
          </p:txBody>
        </p:sp>
        <p:sp>
          <p:nvSpPr>
            <p:cNvPr id="42" name="Rectangle 14"/>
            <p:cNvSpPr>
              <a:spLocks noChangeArrowheads="1"/>
            </p:cNvSpPr>
            <p:nvPr/>
          </p:nvSpPr>
          <p:spPr bwMode="auto">
            <a:xfrm>
              <a:off x="1798" y="1247"/>
              <a:ext cx="684"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Operating Sys.</a:t>
              </a:r>
              <a:endParaRPr lang="en-US" altLang="zh-CN" sz="1800"/>
            </a:p>
          </p:txBody>
        </p:sp>
        <p:sp>
          <p:nvSpPr>
            <p:cNvPr id="43" name="Rectangle 15"/>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44" name="Rectangle 16"/>
            <p:cNvSpPr>
              <a:spLocks noChangeArrowheads="1"/>
            </p:cNvSpPr>
            <p:nvPr/>
          </p:nvSpPr>
          <p:spPr bwMode="auto">
            <a:xfrm>
              <a:off x="1813" y="804"/>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45" name="Group 17"/>
          <p:cNvGrpSpPr>
            <a:grpSpLocks/>
          </p:cNvGrpSpPr>
          <p:nvPr/>
        </p:nvGrpSpPr>
        <p:grpSpPr bwMode="auto">
          <a:xfrm>
            <a:off x="3887721" y="1327792"/>
            <a:ext cx="779859" cy="401241"/>
            <a:chOff x="2332" y="1488"/>
            <a:chExt cx="655" cy="337"/>
          </a:xfrm>
        </p:grpSpPr>
        <p:sp>
          <p:nvSpPr>
            <p:cNvPr id="46" name="Rectangle 18"/>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47" name="Rectangle 19"/>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Compiler</a:t>
              </a:r>
              <a:endParaRPr lang="en-US" altLang="zh-CN" sz="1800"/>
            </a:p>
          </p:txBody>
        </p:sp>
        <p:sp>
          <p:nvSpPr>
            <p:cNvPr id="48" name="Rectangle 20"/>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10 - 11</a:t>
              </a:r>
              <a:endParaRPr lang="en-US" altLang="zh-CN" sz="1800"/>
            </a:p>
          </p:txBody>
        </p:sp>
        <p:sp>
          <p:nvSpPr>
            <p:cNvPr id="49" name="Line 21"/>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50" name="Freeform 22"/>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51" name="Group 23"/>
          <p:cNvGrpSpPr>
            <a:grpSpLocks/>
          </p:cNvGrpSpPr>
          <p:nvPr/>
        </p:nvGrpSpPr>
        <p:grpSpPr bwMode="auto">
          <a:xfrm>
            <a:off x="5554597" y="1776655"/>
            <a:ext cx="964406" cy="403622"/>
            <a:chOff x="3913" y="1337"/>
            <a:chExt cx="810" cy="339"/>
          </a:xfrm>
        </p:grpSpPr>
        <p:sp>
          <p:nvSpPr>
            <p:cNvPr id="52" name="Rectangle 24"/>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53" name="Rectangle 25"/>
            <p:cNvSpPr>
              <a:spLocks noChangeArrowheads="1"/>
            </p:cNvSpPr>
            <p:nvPr/>
          </p:nvSpPr>
          <p:spPr bwMode="auto">
            <a:xfrm>
              <a:off x="3997" y="1337"/>
              <a:ext cx="646"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VM Translator</a:t>
              </a:r>
              <a:endParaRPr lang="en-US" altLang="zh-CN" sz="1800"/>
            </a:p>
          </p:txBody>
        </p:sp>
        <p:sp>
          <p:nvSpPr>
            <p:cNvPr id="54" name="Freeform 26"/>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8"/>
                <a:gd name="T130" fmla="*/ 0 h 142"/>
                <a:gd name="T131" fmla="*/ 558 w 558"/>
                <a:gd name="T132" fmla="*/ 142 h 1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55" name="Rectangle 27"/>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7 - 8</a:t>
              </a:r>
              <a:endParaRPr lang="en-US" altLang="zh-CN" sz="1800"/>
            </a:p>
          </p:txBody>
        </p:sp>
        <p:sp>
          <p:nvSpPr>
            <p:cNvPr id="56" name="Line 28"/>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57" name="Freeform 29"/>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58" name="Group 30"/>
          <p:cNvGrpSpPr>
            <a:grpSpLocks/>
          </p:cNvGrpSpPr>
          <p:nvPr/>
        </p:nvGrpSpPr>
        <p:grpSpPr bwMode="auto">
          <a:xfrm>
            <a:off x="2363721" y="3187545"/>
            <a:ext cx="894159" cy="559594"/>
            <a:chOff x="1233" y="2522"/>
            <a:chExt cx="751" cy="470"/>
          </a:xfrm>
        </p:grpSpPr>
        <p:sp>
          <p:nvSpPr>
            <p:cNvPr id="59" name="Rectangle 31"/>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60" name="Rectangle 32"/>
            <p:cNvSpPr>
              <a:spLocks noChangeArrowheads="1"/>
            </p:cNvSpPr>
            <p:nvPr/>
          </p:nvSpPr>
          <p:spPr bwMode="auto">
            <a:xfrm>
              <a:off x="1355" y="2527"/>
              <a:ext cx="45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Computer</a:t>
              </a:r>
              <a:endParaRPr lang="en-US" altLang="zh-CN" sz="1800"/>
            </a:p>
          </p:txBody>
        </p:sp>
        <p:sp>
          <p:nvSpPr>
            <p:cNvPr id="61" name="Rectangle 33"/>
            <p:cNvSpPr>
              <a:spLocks noChangeArrowheads="1"/>
            </p:cNvSpPr>
            <p:nvPr/>
          </p:nvSpPr>
          <p:spPr bwMode="auto">
            <a:xfrm>
              <a:off x="1355" y="2642"/>
              <a:ext cx="571"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Architecture</a:t>
              </a:r>
              <a:endParaRPr lang="en-US" altLang="zh-CN" sz="1800"/>
            </a:p>
          </p:txBody>
        </p:sp>
        <p:sp>
          <p:nvSpPr>
            <p:cNvPr id="62" name="Freeform 34"/>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0"/>
                <a:gd name="T130" fmla="*/ 0 h 140"/>
                <a:gd name="T131" fmla="*/ 580 w 580"/>
                <a:gd name="T132" fmla="*/ 140 h 1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63" name="Rectangle 35"/>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4 - 5</a:t>
              </a:r>
              <a:endParaRPr lang="en-US" altLang="zh-CN" sz="1800"/>
            </a:p>
          </p:txBody>
        </p:sp>
        <p:sp>
          <p:nvSpPr>
            <p:cNvPr id="64" name="Line 36"/>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65" name="Freeform 37"/>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66" name="Group 38"/>
          <p:cNvGrpSpPr>
            <a:grpSpLocks/>
          </p:cNvGrpSpPr>
          <p:nvPr/>
        </p:nvGrpSpPr>
        <p:grpSpPr bwMode="auto">
          <a:xfrm>
            <a:off x="4152040" y="3682846"/>
            <a:ext cx="887015" cy="385763"/>
            <a:chOff x="2735" y="2938"/>
            <a:chExt cx="745" cy="324"/>
          </a:xfrm>
        </p:grpSpPr>
        <p:sp>
          <p:nvSpPr>
            <p:cNvPr id="67" name="Rectangle 39"/>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68" name="Rectangle 40"/>
            <p:cNvSpPr>
              <a:spLocks noChangeArrowheads="1"/>
            </p:cNvSpPr>
            <p:nvPr/>
          </p:nvSpPr>
          <p:spPr bwMode="auto">
            <a:xfrm>
              <a:off x="2841" y="2946"/>
              <a:ext cx="501"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Gate Logic</a:t>
              </a:r>
              <a:endParaRPr lang="en-US" altLang="zh-CN" sz="1800"/>
            </a:p>
          </p:txBody>
        </p:sp>
        <p:sp>
          <p:nvSpPr>
            <p:cNvPr id="69" name="Freeform 41"/>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2"/>
                <a:gd name="T136" fmla="*/ 0 h 82"/>
                <a:gd name="T137" fmla="*/ 602 w 602"/>
                <a:gd name="T138" fmla="*/ 82 h 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70" name="Rectangle 42"/>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1 - 3</a:t>
              </a:r>
              <a:endParaRPr lang="en-US" altLang="zh-CN" sz="1800"/>
            </a:p>
          </p:txBody>
        </p:sp>
        <p:sp>
          <p:nvSpPr>
            <p:cNvPr id="71" name="Line 43"/>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72" name="Freeform 44"/>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73" name="Group 45"/>
          <p:cNvGrpSpPr>
            <a:grpSpLocks/>
          </p:cNvGrpSpPr>
          <p:nvPr/>
        </p:nvGrpSpPr>
        <p:grpSpPr bwMode="auto">
          <a:xfrm>
            <a:off x="5935596" y="3965024"/>
            <a:ext cx="1760934" cy="625078"/>
            <a:chOff x="4233" y="3175"/>
            <a:chExt cx="1479" cy="525"/>
          </a:xfrm>
        </p:grpSpPr>
        <p:sp>
          <p:nvSpPr>
            <p:cNvPr id="74" name="Rectangle 46"/>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75" name="Rectangle 47"/>
            <p:cNvSpPr>
              <a:spLocks noChangeArrowheads="1"/>
            </p:cNvSpPr>
            <p:nvPr/>
          </p:nvSpPr>
          <p:spPr bwMode="auto">
            <a:xfrm>
              <a:off x="4345" y="3175"/>
              <a:ext cx="431"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Electrical</a:t>
              </a:r>
              <a:endParaRPr lang="en-US" altLang="zh-CN" sz="1800"/>
            </a:p>
          </p:txBody>
        </p:sp>
        <p:sp>
          <p:nvSpPr>
            <p:cNvPr id="76" name="Rectangle 48"/>
            <p:cNvSpPr>
              <a:spLocks noChangeArrowheads="1"/>
            </p:cNvSpPr>
            <p:nvPr/>
          </p:nvSpPr>
          <p:spPr bwMode="auto">
            <a:xfrm>
              <a:off x="4345" y="3290"/>
              <a:ext cx="56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Engineering</a:t>
              </a:r>
              <a:endParaRPr lang="en-US" altLang="zh-CN" sz="1800"/>
            </a:p>
          </p:txBody>
        </p:sp>
        <p:sp>
          <p:nvSpPr>
            <p:cNvPr id="77" name="Freeform 49"/>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78" name="Freeform 50"/>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975"/>
            </a:p>
          </p:txBody>
        </p:sp>
        <p:sp>
          <p:nvSpPr>
            <p:cNvPr id="79" name="Freeform 51"/>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975"/>
            </a:p>
          </p:txBody>
        </p:sp>
        <p:sp>
          <p:nvSpPr>
            <p:cNvPr id="80" name="Rectangle 52"/>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Physics</a:t>
              </a:r>
              <a:endParaRPr lang="en-US" altLang="zh-CN" sz="1800" dirty="0"/>
            </a:p>
          </p:txBody>
        </p:sp>
        <p:sp>
          <p:nvSpPr>
            <p:cNvPr id="81" name="Line 53"/>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82" name="Freeform 54"/>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83" name="Group 55"/>
          <p:cNvGrpSpPr>
            <a:grpSpLocks/>
          </p:cNvGrpSpPr>
          <p:nvPr/>
        </p:nvGrpSpPr>
        <p:grpSpPr bwMode="auto">
          <a:xfrm>
            <a:off x="4658055" y="1494476"/>
            <a:ext cx="896541" cy="763191"/>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85" name="Rectangle 57"/>
            <p:cNvSpPr>
              <a:spLocks noChangeArrowheads="1"/>
            </p:cNvSpPr>
            <p:nvPr/>
          </p:nvSpPr>
          <p:spPr bwMode="auto">
            <a:xfrm>
              <a:off x="3390" y="1372"/>
              <a:ext cx="30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Virtual</a:t>
              </a:r>
              <a:endParaRPr lang="en-US" altLang="zh-CN" sz="1800"/>
            </a:p>
          </p:txBody>
        </p:sp>
        <p:sp>
          <p:nvSpPr>
            <p:cNvPr id="86" name="Rectangle 58"/>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Machine</a:t>
              </a:r>
              <a:endParaRPr lang="en-US" altLang="zh-CN" sz="1800"/>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88" name="Rectangle 60"/>
            <p:cNvSpPr>
              <a:spLocks noChangeArrowheads="1"/>
            </p:cNvSpPr>
            <p:nvPr/>
          </p:nvSpPr>
          <p:spPr bwMode="auto">
            <a:xfrm>
              <a:off x="3220" y="1126"/>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89" name="Group 61"/>
          <p:cNvGrpSpPr>
            <a:grpSpLocks/>
          </p:cNvGrpSpPr>
          <p:nvPr/>
        </p:nvGrpSpPr>
        <p:grpSpPr bwMode="auto">
          <a:xfrm>
            <a:off x="5530784" y="970602"/>
            <a:ext cx="1883569" cy="1669256"/>
            <a:chOff x="3893" y="660"/>
            <a:chExt cx="1582" cy="1402"/>
          </a:xfrm>
        </p:grpSpPr>
        <p:grpSp>
          <p:nvGrpSpPr>
            <p:cNvPr id="90" name="Group 62"/>
            <p:cNvGrpSpPr>
              <a:grpSpLocks/>
            </p:cNvGrpSpPr>
            <p:nvPr/>
          </p:nvGrpSpPr>
          <p:grpSpPr bwMode="auto">
            <a:xfrm>
              <a:off x="3893" y="660"/>
              <a:ext cx="810" cy="401"/>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Software</a:t>
                </a:r>
                <a:endParaRPr lang="en-US" altLang="zh-CN" sz="1800">
                  <a:solidFill>
                    <a:srgbClr val="990000"/>
                  </a:solidFill>
                </a:endParaRPr>
              </a:p>
            </p:txBody>
          </p:sp>
          <p:sp>
            <p:nvSpPr>
              <p:cNvPr id="99" name="Rectangle 65"/>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hierarchy</a:t>
                </a:r>
                <a:endParaRPr lang="en-US" altLang="zh-CN" sz="1800">
                  <a:solidFill>
                    <a:srgbClr val="990000"/>
                  </a:solidFill>
                </a:endParaRPr>
              </a:p>
            </p:txBody>
          </p:sp>
        </p:grpSp>
        <p:grpSp>
          <p:nvGrpSpPr>
            <p:cNvPr id="91" name="Group 66"/>
            <p:cNvGrpSpPr>
              <a:grpSpLocks/>
            </p:cNvGrpSpPr>
            <p:nvPr/>
          </p:nvGrpSpPr>
          <p:grpSpPr bwMode="auto">
            <a:xfrm>
              <a:off x="4723" y="1421"/>
              <a:ext cx="752" cy="641"/>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3" name="Rectangle 68"/>
              <p:cNvSpPr>
                <a:spLocks noChangeArrowheads="1"/>
              </p:cNvSpPr>
              <p:nvPr/>
            </p:nvSpPr>
            <p:spPr bwMode="auto">
              <a:xfrm>
                <a:off x="4879" y="1692"/>
                <a:ext cx="45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Assembly</a:t>
                </a:r>
                <a:endParaRPr lang="en-US" altLang="zh-CN" sz="1800"/>
              </a:p>
            </p:txBody>
          </p:sp>
          <p:sp>
            <p:nvSpPr>
              <p:cNvPr id="94" name="Rectangle 69"/>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Language</a:t>
                </a:r>
                <a:endParaRPr lang="en-US" altLang="zh-CN" sz="1800"/>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6" name="Rectangle 71"/>
              <p:cNvSpPr>
                <a:spLocks noChangeArrowheads="1"/>
              </p:cNvSpPr>
              <p:nvPr/>
            </p:nvSpPr>
            <p:spPr bwMode="auto">
              <a:xfrm>
                <a:off x="4783" y="1447"/>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grpSp>
        <p:nvGrpSpPr>
          <p:cNvPr id="100" name="Group 72"/>
          <p:cNvGrpSpPr>
            <a:grpSpLocks/>
          </p:cNvGrpSpPr>
          <p:nvPr/>
        </p:nvGrpSpPr>
        <p:grpSpPr bwMode="auto">
          <a:xfrm>
            <a:off x="1467180" y="3042289"/>
            <a:ext cx="1514475" cy="1513285"/>
            <a:chOff x="480" y="2400"/>
            <a:chExt cx="1272" cy="1271"/>
          </a:xfrm>
        </p:grpSpPr>
        <p:grpSp>
          <p:nvGrpSpPr>
            <p:cNvPr id="101" name="Group 73"/>
            <p:cNvGrpSpPr>
              <a:grpSpLocks/>
            </p:cNvGrpSpPr>
            <p:nvPr/>
          </p:nvGrpSpPr>
          <p:grpSpPr bwMode="auto">
            <a:xfrm>
              <a:off x="942" y="3294"/>
              <a:ext cx="810" cy="377"/>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9" name="Rectangle 75"/>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Hardware</a:t>
                </a:r>
                <a:endParaRPr lang="en-US" altLang="zh-CN" sz="1800">
                  <a:solidFill>
                    <a:srgbClr val="990000"/>
                  </a:solidFill>
                </a:endParaRPr>
              </a:p>
            </p:txBody>
          </p:sp>
          <p:sp>
            <p:nvSpPr>
              <p:cNvPr id="110" name="Rectangle 76"/>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hierarchy</a:t>
                </a:r>
                <a:endParaRPr lang="en-US" altLang="zh-CN" sz="1800">
                  <a:solidFill>
                    <a:srgbClr val="990000"/>
                  </a:solidFill>
                </a:endParaRPr>
              </a:p>
            </p:txBody>
          </p:sp>
        </p:grpSp>
        <p:grpSp>
          <p:nvGrpSpPr>
            <p:cNvPr id="102" name="Group 77"/>
            <p:cNvGrpSpPr>
              <a:grpSpLocks/>
            </p:cNvGrpSpPr>
            <p:nvPr/>
          </p:nvGrpSpPr>
          <p:grpSpPr bwMode="auto">
            <a:xfrm>
              <a:off x="480" y="2400"/>
              <a:ext cx="753" cy="641"/>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4" name="Rectangle 79"/>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Machine</a:t>
                </a:r>
                <a:endParaRPr lang="en-US" altLang="zh-CN" sz="1800"/>
              </a:p>
            </p:txBody>
          </p:sp>
          <p:sp>
            <p:nvSpPr>
              <p:cNvPr id="105" name="Rectangle 80"/>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Language</a:t>
                </a:r>
                <a:endParaRPr lang="en-US" altLang="zh-CN" sz="1800"/>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7" name="Rectangle 82"/>
              <p:cNvSpPr>
                <a:spLocks noChangeArrowheads="1"/>
              </p:cNvSpPr>
              <p:nvPr/>
            </p:nvSpPr>
            <p:spPr bwMode="auto">
              <a:xfrm>
                <a:off x="541" y="2428"/>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grpSp>
        <p:nvGrpSpPr>
          <p:cNvPr id="111" name="Group 83"/>
          <p:cNvGrpSpPr>
            <a:grpSpLocks/>
          </p:cNvGrpSpPr>
          <p:nvPr/>
        </p:nvGrpSpPr>
        <p:grpSpPr bwMode="auto">
          <a:xfrm>
            <a:off x="3257880" y="3424480"/>
            <a:ext cx="894160" cy="763190"/>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13" name="Rectangle 85"/>
            <p:cNvSpPr>
              <a:spLocks noChangeArrowheads="1"/>
            </p:cNvSpPr>
            <p:nvPr/>
          </p:nvSpPr>
          <p:spPr bwMode="auto">
            <a:xfrm>
              <a:off x="2144" y="2992"/>
              <a:ext cx="44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Hardware</a:t>
              </a:r>
              <a:endParaRPr lang="en-US" altLang="zh-CN" sz="1800"/>
            </a:p>
          </p:txBody>
        </p:sp>
        <p:sp>
          <p:nvSpPr>
            <p:cNvPr id="114" name="Rectangle 86"/>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Platform</a:t>
              </a:r>
              <a:endParaRPr lang="en-US" altLang="zh-CN" sz="1800"/>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16" name="Rectangle 88"/>
            <p:cNvSpPr>
              <a:spLocks noChangeArrowheads="1"/>
            </p:cNvSpPr>
            <p:nvPr/>
          </p:nvSpPr>
          <p:spPr bwMode="auto">
            <a:xfrm>
              <a:off x="2044" y="2747"/>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117" name="Group 89"/>
          <p:cNvGrpSpPr>
            <a:grpSpLocks/>
          </p:cNvGrpSpPr>
          <p:nvPr/>
        </p:nvGrpSpPr>
        <p:grpSpPr bwMode="auto">
          <a:xfrm>
            <a:off x="5039055" y="3805480"/>
            <a:ext cx="896541" cy="763190"/>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19" name="Rectangle 91"/>
            <p:cNvSpPr>
              <a:spLocks noChangeArrowheads="1"/>
            </p:cNvSpPr>
            <p:nvPr/>
          </p:nvSpPr>
          <p:spPr bwMode="auto">
            <a:xfrm>
              <a:off x="3677" y="3313"/>
              <a:ext cx="366"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Chips &amp;</a:t>
              </a:r>
              <a:endParaRPr lang="en-US" altLang="zh-CN" sz="1800"/>
            </a:p>
          </p:txBody>
        </p:sp>
        <p:sp>
          <p:nvSpPr>
            <p:cNvPr id="120" name="Rectangle 92"/>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Logic Gates</a:t>
              </a:r>
              <a:endParaRPr lang="en-US" altLang="zh-CN" sz="1800"/>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22" name="Rectangle 94"/>
            <p:cNvSpPr>
              <a:spLocks noChangeArrowheads="1"/>
            </p:cNvSpPr>
            <p:nvPr/>
          </p:nvSpPr>
          <p:spPr bwMode="auto">
            <a:xfrm>
              <a:off x="3540" y="3067"/>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123" name="Group 95"/>
          <p:cNvGrpSpPr>
            <a:grpSpLocks/>
          </p:cNvGrpSpPr>
          <p:nvPr/>
        </p:nvGrpSpPr>
        <p:grpSpPr bwMode="auto">
          <a:xfrm>
            <a:off x="1089753" y="939645"/>
            <a:ext cx="1891903" cy="598885"/>
            <a:chOff x="163" y="634"/>
            <a:chExt cx="1589" cy="503"/>
          </a:xfrm>
        </p:grpSpPr>
        <p:sp>
          <p:nvSpPr>
            <p:cNvPr id="124" name="Freeform 96"/>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125" name="Freeform 97"/>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975"/>
            </a:p>
          </p:txBody>
        </p:sp>
        <p:sp>
          <p:nvSpPr>
            <p:cNvPr id="126" name="Freeform 98"/>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975"/>
            </a:p>
          </p:txBody>
        </p:sp>
        <p:sp>
          <p:nvSpPr>
            <p:cNvPr id="127" name="Rectangle 99"/>
            <p:cNvSpPr>
              <a:spLocks noChangeArrowheads="1"/>
            </p:cNvSpPr>
            <p:nvPr/>
          </p:nvSpPr>
          <p:spPr bwMode="auto">
            <a:xfrm>
              <a:off x="389" y="741"/>
              <a:ext cx="329"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Human</a:t>
              </a:r>
              <a:endParaRPr lang="en-US" altLang="zh-CN" sz="1800"/>
            </a:p>
          </p:txBody>
        </p:sp>
        <p:sp>
          <p:nvSpPr>
            <p:cNvPr id="128" name="Rectangle 100"/>
            <p:cNvSpPr>
              <a:spLocks noChangeArrowheads="1"/>
            </p:cNvSpPr>
            <p:nvPr/>
          </p:nvSpPr>
          <p:spPr bwMode="auto">
            <a:xfrm>
              <a:off x="363" y="856"/>
              <a:ext cx="38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Thought</a:t>
              </a:r>
              <a:endParaRPr lang="en-US" altLang="zh-CN" sz="1800"/>
            </a:p>
          </p:txBody>
        </p:sp>
        <p:sp>
          <p:nvSpPr>
            <p:cNvPr id="129" name="Rectangle 101"/>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30" name="Rectangle 102"/>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Abstract design</a:t>
              </a:r>
              <a:endParaRPr lang="en-US" altLang="zh-CN" sz="1800"/>
            </a:p>
          </p:txBody>
        </p:sp>
        <p:sp>
          <p:nvSpPr>
            <p:cNvPr id="131" name="Freeform 103"/>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95"/>
                <a:gd name="T131" fmla="*/ 578 w 578"/>
                <a:gd name="T132" fmla="*/ 95 h 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132" name="Rectangle 104"/>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9, 12</a:t>
              </a:r>
              <a:endParaRPr lang="en-US" altLang="zh-CN" sz="1800"/>
            </a:p>
          </p:txBody>
        </p:sp>
        <p:sp>
          <p:nvSpPr>
            <p:cNvPr id="133" name="Line 105"/>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134" name="Freeform 106"/>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sp>
        <p:nvSpPr>
          <p:cNvPr id="135" name="Rectangle 107" descr="Bouquet"/>
          <p:cNvSpPr>
            <a:spLocks noChangeArrowheads="1"/>
          </p:cNvSpPr>
          <p:nvPr/>
        </p:nvSpPr>
        <p:spPr bwMode="auto">
          <a:xfrm>
            <a:off x="2895930" y="4736549"/>
            <a:ext cx="32004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663300"/>
                </a:solidFill>
              </a:rPr>
              <a:t>(Abstraction–implementation paradigm)</a:t>
            </a:r>
          </a:p>
        </p:txBody>
      </p:sp>
    </p:spTree>
    <p:extLst>
      <p:ext uri="{BB962C8B-B14F-4D97-AF65-F5344CB8AC3E}">
        <p14:creationId xmlns:p14="http://schemas.microsoft.com/office/powerpoint/2010/main" val="90347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81807" y="135945"/>
            <a:ext cx="7764781" cy="461665"/>
          </a:xfrm>
          <a:prstGeom prst="rect">
            <a:avLst/>
          </a:prstGeom>
          <a:noFill/>
        </p:spPr>
        <p:txBody>
          <a:bodyPr wrap="square" rtlCol="0">
            <a:spAutoFit/>
          </a:bodyPr>
          <a:lstStyle/>
          <a:p>
            <a:pPr algn="ctr"/>
            <a:r>
              <a:rPr lang="en-US" altLang="zh-CN" sz="2400" dirty="0">
                <a:latin typeface="Arial" panose="020B0604020202020204" pitchFamily="34" charset="0"/>
              </a:rPr>
              <a:t>Overview of the Nand2Tetris System</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6"/>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grpSp>
        <p:nvGrpSpPr>
          <p:cNvPr id="83" name="Group 55"/>
          <p:cNvGrpSpPr>
            <a:grpSpLocks/>
          </p:cNvGrpSpPr>
          <p:nvPr/>
        </p:nvGrpSpPr>
        <p:grpSpPr bwMode="auto">
          <a:xfrm>
            <a:off x="5310658" y="3375649"/>
            <a:ext cx="896541" cy="763191"/>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35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5</a:t>
              </a:r>
            </a:p>
          </p:txBody>
        </p:sp>
      </p:grpSp>
      <p:grpSp>
        <p:nvGrpSpPr>
          <p:cNvPr id="90" name="Group 62"/>
          <p:cNvGrpSpPr>
            <a:grpSpLocks/>
          </p:cNvGrpSpPr>
          <p:nvPr/>
        </p:nvGrpSpPr>
        <p:grpSpPr bwMode="auto">
          <a:xfrm>
            <a:off x="7083859" y="814942"/>
            <a:ext cx="964406" cy="477441"/>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Software</a:t>
              </a:r>
              <a:endParaRPr lang="en-US" altLang="zh-CN" sz="1800">
                <a:solidFill>
                  <a:srgbClr val="990000"/>
                </a:solidFill>
              </a:endParaRPr>
            </a:p>
          </p:txBody>
        </p:sp>
        <p:sp>
          <p:nvSpPr>
            <p:cNvPr id="99" name="Rectangle 65"/>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dirty="0">
                  <a:solidFill>
                    <a:srgbClr val="990000"/>
                  </a:solidFill>
                </a:rPr>
                <a:t>hierarchy</a:t>
              </a:r>
              <a:endParaRPr lang="en-US" altLang="zh-CN" sz="1800" dirty="0">
                <a:solidFill>
                  <a:srgbClr val="990000"/>
                </a:solidFill>
              </a:endParaRPr>
            </a:p>
          </p:txBody>
        </p:sp>
      </p:grpSp>
      <p:grpSp>
        <p:nvGrpSpPr>
          <p:cNvPr id="91" name="Group 66"/>
          <p:cNvGrpSpPr>
            <a:grpSpLocks/>
          </p:cNvGrpSpPr>
          <p:nvPr/>
        </p:nvGrpSpPr>
        <p:grpSpPr bwMode="auto">
          <a:xfrm>
            <a:off x="4226048" y="4014200"/>
            <a:ext cx="895350" cy="763191"/>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4</a:t>
              </a:r>
            </a:p>
          </p:txBody>
        </p:sp>
      </p:grpSp>
      <p:grpSp>
        <p:nvGrpSpPr>
          <p:cNvPr id="101" name="Group 73"/>
          <p:cNvGrpSpPr>
            <a:grpSpLocks/>
          </p:cNvGrpSpPr>
          <p:nvPr/>
        </p:nvGrpSpPr>
        <p:grpSpPr bwMode="auto">
          <a:xfrm>
            <a:off x="958488" y="820657"/>
            <a:ext cx="964406" cy="448866"/>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9" name="Rectangle 75"/>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Hardware</a:t>
              </a:r>
              <a:endParaRPr lang="en-US" altLang="zh-CN" sz="1800">
                <a:solidFill>
                  <a:srgbClr val="990000"/>
                </a:solidFill>
              </a:endParaRPr>
            </a:p>
          </p:txBody>
        </p:sp>
        <p:sp>
          <p:nvSpPr>
            <p:cNvPr id="110" name="Rectangle 76"/>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dirty="0">
                  <a:solidFill>
                    <a:srgbClr val="990000"/>
                  </a:solidFill>
                </a:rPr>
                <a:t>hierarchy</a:t>
              </a:r>
              <a:endParaRPr lang="en-US" altLang="zh-CN" sz="1800" dirty="0">
                <a:solidFill>
                  <a:srgbClr val="990000"/>
                </a:solidFill>
              </a:endParaRPr>
            </a:p>
          </p:txBody>
        </p:sp>
      </p:grpSp>
      <p:grpSp>
        <p:nvGrpSpPr>
          <p:cNvPr id="102" name="Group 77"/>
          <p:cNvGrpSpPr>
            <a:grpSpLocks/>
          </p:cNvGrpSpPr>
          <p:nvPr/>
        </p:nvGrpSpPr>
        <p:grpSpPr bwMode="auto">
          <a:xfrm>
            <a:off x="3019546" y="3355261"/>
            <a:ext cx="896541" cy="763191"/>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3</a:t>
              </a:r>
            </a:p>
          </p:txBody>
        </p:sp>
      </p:grpSp>
      <p:grpSp>
        <p:nvGrpSpPr>
          <p:cNvPr id="111" name="Group 83"/>
          <p:cNvGrpSpPr>
            <a:grpSpLocks/>
          </p:cNvGrpSpPr>
          <p:nvPr/>
        </p:nvGrpSpPr>
        <p:grpSpPr bwMode="auto">
          <a:xfrm>
            <a:off x="2008851" y="2800159"/>
            <a:ext cx="894160" cy="763190"/>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35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2</a:t>
              </a:r>
            </a:p>
          </p:txBody>
        </p:sp>
      </p:grpSp>
      <p:grpSp>
        <p:nvGrpSpPr>
          <p:cNvPr id="117" name="Group 89"/>
          <p:cNvGrpSpPr>
            <a:grpSpLocks/>
          </p:cNvGrpSpPr>
          <p:nvPr/>
        </p:nvGrpSpPr>
        <p:grpSpPr bwMode="auto">
          <a:xfrm>
            <a:off x="983695" y="2029738"/>
            <a:ext cx="896541" cy="763190"/>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7125335" y="1344160"/>
            <a:ext cx="958453" cy="598885"/>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975"/>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975"/>
            </a:p>
          </p:txBody>
        </p:sp>
        <p:sp>
          <p:nvSpPr>
            <p:cNvPr id="127" name="Rectangle 99"/>
            <p:cNvSpPr>
              <a:spLocks noChangeArrowheads="1"/>
            </p:cNvSpPr>
            <p:nvPr/>
          </p:nvSpPr>
          <p:spPr bwMode="auto">
            <a:xfrm>
              <a:off x="1358834" y="1067042"/>
              <a:ext cx="391133"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Human</a:t>
              </a:r>
              <a:endParaRPr lang="en-US" altLang="zh-CN" sz="1800" dirty="0"/>
            </a:p>
          </p:txBody>
        </p:sp>
        <p:sp>
          <p:nvSpPr>
            <p:cNvPr id="128" name="Rectangle 100"/>
            <p:cNvSpPr>
              <a:spLocks noChangeArrowheads="1"/>
            </p:cNvSpPr>
            <p:nvPr/>
          </p:nvSpPr>
          <p:spPr bwMode="auto">
            <a:xfrm>
              <a:off x="1327878" y="1203964"/>
              <a:ext cx="461665"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Thought</a:t>
              </a:r>
              <a:endParaRPr lang="en-US" altLang="zh-CN" sz="1800"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966431" y="1399806"/>
            <a:ext cx="897731" cy="519112"/>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975"/>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975"/>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6017"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Physics</a:t>
              </a:r>
              <a:endParaRPr lang="en-US" altLang="zh-CN" sz="1800" dirty="0"/>
            </a:p>
          </p:txBody>
        </p:sp>
      </p:grpSp>
      <p:sp>
        <p:nvSpPr>
          <p:cNvPr id="7" name="Oval 6">
            <a:extLst>
              <a:ext uri="{FF2B5EF4-FFF2-40B4-BE49-F238E27FC236}">
                <a16:creationId xmlns:a16="http://schemas.microsoft.com/office/drawing/2014/main" id="{6F55EB58-DB0E-8749-99ED-3284824ABC75}"/>
              </a:ext>
            </a:extLst>
          </p:cNvPr>
          <p:cNvSpPr/>
          <p:nvPr/>
        </p:nvSpPr>
        <p:spPr>
          <a:xfrm>
            <a:off x="7333515" y="2850071"/>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8048265" y="1901143"/>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5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6235250" y="3690493"/>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5229308" y="3048808"/>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5170112" y="4311637"/>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7134462" y="2003953"/>
            <a:ext cx="896541" cy="763191"/>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4034997" y="1398095"/>
            <a:ext cx="1295402" cy="763191"/>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5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7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6396362" y="2827217"/>
            <a:ext cx="896542" cy="763191"/>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3007282" y="4349818"/>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1774587" y="3706563"/>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1704686" y="4054449"/>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41887" y="1901143"/>
            <a:ext cx="878267"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773417" y="2850071"/>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415891" y="3316412"/>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a:solidFill>
                  <a:sysClr val="windowText" lastClr="000000"/>
                </a:solidFill>
              </a:rPr>
              <a:t>Logics</a:t>
            </a:r>
            <a:r>
              <a:rPr lang="en-US" sz="1000" b="1" dirty="0">
                <a:solidFill>
                  <a:sysClr val="windowText" lastClr="000000"/>
                </a:solidFill>
              </a:rPr>
              <a:t> and Arithmetic</a:t>
            </a:r>
            <a:endParaRPr lang="en-TW" sz="1000"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7394416" y="3098072"/>
            <a:ext cx="1355987"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Knowledge Representation</a:t>
            </a:r>
            <a:endParaRPr lang="en-TW" sz="1000"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4153032" y="2229038"/>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4064340" y="2527616"/>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a:t>
            </a:r>
            <a:r>
              <a:rPr lang="en-US" altLang="zh-CN" sz="700" b="1" dirty="0">
                <a:solidFill>
                  <a:sysClr val="windowText" lastClr="000000"/>
                </a:solidFill>
              </a:rPr>
              <a:t>13-</a:t>
            </a:r>
            <a:r>
              <a:rPr lang="en-TW" sz="700" b="1" dirty="0">
                <a:solidFill>
                  <a:sysClr val="windowText" lastClr="000000"/>
                </a:solidFill>
              </a:rPr>
              <a:t>1</a:t>
            </a:r>
            <a:r>
              <a:rPr lang="en-US" altLang="zh-CN" sz="700" b="1" dirty="0">
                <a:solidFill>
                  <a:sysClr val="windowText" lastClr="000000"/>
                </a:solidFill>
              </a:rPr>
              <a:t>5</a:t>
            </a:r>
            <a:endParaRPr lang="en-TW" sz="700"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6532477" y="3938547"/>
            <a:ext cx="129505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0000"/>
                </a:solidFill>
              </a:rPr>
              <a:t>Product/Service </a:t>
            </a:r>
            <a:r>
              <a:rPr lang="en-TW" sz="1000" b="1">
                <a:solidFill>
                  <a:srgbClr val="FF0000"/>
                </a:solidFill>
              </a:rPr>
              <a:t>Design</a:t>
            </a:r>
            <a:endParaRPr lang="en-TW" sz="1000" b="1" dirty="0">
              <a:solidFill>
                <a:srgbClr val="FF0000"/>
              </a:solidFill>
            </a:endParaRPr>
          </a:p>
        </p:txBody>
      </p:sp>
    </p:spTree>
    <p:extLst>
      <p:ext uri="{BB962C8B-B14F-4D97-AF65-F5344CB8AC3E}">
        <p14:creationId xmlns:p14="http://schemas.microsoft.com/office/powerpoint/2010/main" val="375775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15658784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Universal Component and Unitary Computation</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5" name="Picture 4">
            <a:hlinkClick r:id="rId3"/>
            <a:extLst>
              <a:ext uri="{FF2B5EF4-FFF2-40B4-BE49-F238E27FC236}">
                <a16:creationId xmlns:a16="http://schemas.microsoft.com/office/drawing/2014/main" id="{EE93E41F-2ADE-5D4C-A96A-5B0A0B339EDC}"/>
              </a:ext>
            </a:extLst>
          </p:cNvPr>
          <p:cNvPicPr>
            <a:picLocks noChangeAspect="1"/>
          </p:cNvPicPr>
          <p:nvPr/>
        </p:nvPicPr>
        <p:blipFill>
          <a:blip r:embed="rId4"/>
          <a:stretch>
            <a:fillRect/>
          </a:stretch>
        </p:blipFill>
        <p:spPr>
          <a:xfrm>
            <a:off x="345281" y="922149"/>
            <a:ext cx="4696141" cy="3004734"/>
          </a:xfrm>
          <a:prstGeom prst="rect">
            <a:avLst/>
          </a:prstGeom>
        </p:spPr>
      </p:pic>
      <p:pic>
        <p:nvPicPr>
          <p:cNvPr id="6" name="Picture 5">
            <a:hlinkClick r:id="rId5"/>
            <a:extLst>
              <a:ext uri="{FF2B5EF4-FFF2-40B4-BE49-F238E27FC236}">
                <a16:creationId xmlns:a16="http://schemas.microsoft.com/office/drawing/2014/main" id="{158CED58-213A-1E42-9DB7-2D58FB189794}"/>
              </a:ext>
            </a:extLst>
          </p:cNvPr>
          <p:cNvPicPr>
            <a:picLocks noChangeAspect="1"/>
          </p:cNvPicPr>
          <p:nvPr/>
        </p:nvPicPr>
        <p:blipFill>
          <a:blip r:embed="rId6"/>
          <a:stretch>
            <a:fillRect/>
          </a:stretch>
        </p:blipFill>
        <p:spPr>
          <a:xfrm>
            <a:off x="4749742" y="1689315"/>
            <a:ext cx="4260135" cy="2725764"/>
          </a:xfrm>
          <a:prstGeom prst="rect">
            <a:avLst/>
          </a:prstGeom>
        </p:spPr>
      </p:pic>
    </p:spTree>
    <p:extLst>
      <p:ext uri="{BB962C8B-B14F-4D97-AF65-F5344CB8AC3E}">
        <p14:creationId xmlns:p14="http://schemas.microsoft.com/office/powerpoint/2010/main" val="186099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7145620" y="1962626"/>
            <a:ext cx="1686680" cy="461665"/>
          </a:xfrm>
          <a:prstGeom prst="rect">
            <a:avLst/>
          </a:prstGeom>
          <a:noFill/>
        </p:spPr>
        <p:txBody>
          <a:bodyPr wrap="none" rtlCol="0">
            <a:spAutoFit/>
          </a:bodyPr>
          <a:lstStyle/>
          <a:p>
            <a:r>
              <a:rPr lang="en-US" sz="600" dirty="0"/>
              <a:t>DevOps/CICD for Process Management</a:t>
            </a:r>
          </a:p>
          <a:p>
            <a:r>
              <a:rPr lang="en-US" sz="600" dirty="0">
                <a:solidFill>
                  <a:srgbClr val="FF0000"/>
                </a:solidFill>
              </a:rPr>
              <a:t>P</a:t>
            </a:r>
            <a:r>
              <a:rPr lang="en-TW" sz="600" dirty="0">
                <a:solidFill>
                  <a:srgbClr val="FF0000"/>
                </a:solidFill>
              </a:rPr>
              <a:t>rocess(User Behavior) Data, </a:t>
            </a:r>
          </a:p>
          <a:p>
            <a:r>
              <a:rPr lang="en-TW" sz="600" dirty="0">
                <a:solidFill>
                  <a:srgbClr val="FF0000"/>
                </a:solidFill>
              </a:rPr>
              <a:t>Publishable Data (managed by participants)</a:t>
            </a:r>
          </a:p>
          <a:p>
            <a:r>
              <a:rPr lang="en-TW" sz="600"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284682" y="1469069"/>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7124389" y="1274387"/>
            <a:ext cx="1348069" cy="76893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graphicFrame>
        <p:nvGraphicFramePr>
          <p:cNvPr id="8" name="Object 2">
            <a:extLst>
              <a:ext uri="{FF2B5EF4-FFF2-40B4-BE49-F238E27FC236}">
                <a16:creationId xmlns:a16="http://schemas.microsoft.com/office/drawing/2014/main" id="{146E10E1-0A8D-EC48-BAF7-A8AE36A58EB7}"/>
              </a:ext>
            </a:extLst>
          </p:cNvPr>
          <p:cNvGraphicFramePr>
            <a:graphicFrameLocks noChangeAspect="1"/>
          </p:cNvGraphicFramePr>
          <p:nvPr>
            <p:extLst>
              <p:ext uri="{D42A27DB-BD31-4B8C-83A1-F6EECF244321}">
                <p14:modId xmlns:p14="http://schemas.microsoft.com/office/powerpoint/2010/main" val="1597273798"/>
              </p:ext>
            </p:extLst>
          </p:nvPr>
        </p:nvGraphicFramePr>
        <p:xfrm>
          <a:off x="151328" y="2594814"/>
          <a:ext cx="1818786" cy="841800"/>
        </p:xfrm>
        <a:graphic>
          <a:graphicData uri="http://schemas.openxmlformats.org/presentationml/2006/ole">
            <mc:AlternateContent xmlns:mc="http://schemas.openxmlformats.org/markup-compatibility/2006">
              <mc:Choice xmlns:v="urn:schemas-microsoft-com:vml" Requires="v">
                <p:oleObj spid="_x0000_s17552" name="VISIO" r:id="rId6" imgW="27133550" imgH="19538950" progId="Visio.Drawing.6">
                  <p:embed/>
                </p:oleObj>
              </mc:Choice>
              <mc:Fallback>
                <p:oleObj name="VISIO" r:id="rId6" imgW="27133550" imgH="19538950" progId="Visio.Drawing.6">
                  <p:embed/>
                  <p:pic>
                    <p:nvPicPr>
                      <p:cNvPr id="21506" name="Object 2">
                        <a:extLst>
                          <a:ext uri="{FF2B5EF4-FFF2-40B4-BE49-F238E27FC236}">
                            <a16:creationId xmlns:a16="http://schemas.microsoft.com/office/drawing/2014/main" id="{B0885ADE-2104-F345-980A-C181487A4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15993"/>
                      <a:stretch>
                        <a:fillRect/>
                      </a:stretch>
                    </p:blipFill>
                    <p:spPr bwMode="auto">
                      <a:xfrm>
                        <a:off x="151328" y="2594814"/>
                        <a:ext cx="1818786" cy="841800"/>
                      </a:xfrm>
                      <a:prstGeom prst="rect">
                        <a:avLst/>
                      </a:prstGeom>
                      <a:noFill/>
                      <a:ln>
                        <a:noFill/>
                      </a:ln>
                    </p:spPr>
                  </p:pic>
                </p:oleObj>
              </mc:Fallback>
            </mc:AlternateContent>
          </a:graphicData>
        </a:graphic>
      </p:graphicFrame>
      <p:sp>
        <p:nvSpPr>
          <p:cNvPr id="10" name="TextBox 9">
            <a:extLst>
              <a:ext uri="{FF2B5EF4-FFF2-40B4-BE49-F238E27FC236}">
                <a16:creationId xmlns:a16="http://schemas.microsoft.com/office/drawing/2014/main" id="{A5E639C0-3A8D-D041-BD77-ADF5A72626A0}"/>
              </a:ext>
            </a:extLst>
          </p:cNvPr>
          <p:cNvSpPr txBox="1"/>
          <p:nvPr/>
        </p:nvSpPr>
        <p:spPr>
          <a:xfrm>
            <a:off x="86388" y="4024967"/>
            <a:ext cx="2124299" cy="577081"/>
          </a:xfrm>
          <a:prstGeom prst="rect">
            <a:avLst/>
          </a:prstGeom>
          <a:noFill/>
        </p:spPr>
        <p:txBody>
          <a:bodyPr wrap="none" rtlCol="0">
            <a:spAutoFit/>
          </a:bodyPr>
          <a:lstStyle/>
          <a:p>
            <a:r>
              <a:rPr lang="en-US" sz="1050" dirty="0"/>
              <a:t>Hardware Description Language</a:t>
            </a:r>
          </a:p>
          <a:p>
            <a:r>
              <a:rPr lang="en-US" sz="1050" dirty="0">
                <a:solidFill>
                  <a:srgbClr val="FF0000"/>
                </a:solidFill>
              </a:rPr>
              <a:t>Circuit Diagrams</a:t>
            </a:r>
          </a:p>
          <a:p>
            <a:r>
              <a:rPr lang="en-US" sz="1050" dirty="0">
                <a:solidFill>
                  <a:srgbClr val="FF0000"/>
                </a:solidFill>
              </a:rPr>
              <a:t>HDL/Verilog</a:t>
            </a:r>
            <a:endParaRPr lang="en-TW" sz="1050" dirty="0">
              <a:solidFill>
                <a:srgbClr val="FF0000"/>
              </a:solidFill>
            </a:endParaRPr>
          </a:p>
        </p:txBody>
      </p:sp>
      <p:pic>
        <p:nvPicPr>
          <p:cNvPr id="3" name="Picture 2">
            <a:extLst>
              <a:ext uri="{FF2B5EF4-FFF2-40B4-BE49-F238E27FC236}">
                <a16:creationId xmlns:a16="http://schemas.microsoft.com/office/drawing/2014/main" id="{2D3E2B89-C283-EF43-B8BE-10CB1407AEB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61081" y="2501622"/>
            <a:ext cx="1625445" cy="1128573"/>
          </a:xfrm>
          <a:prstGeom prst="rect">
            <a:avLst/>
          </a:prstGeom>
        </p:spPr>
      </p:pic>
      <p:sp>
        <p:nvSpPr>
          <p:cNvPr id="11" name="TextBox 10">
            <a:extLst>
              <a:ext uri="{FF2B5EF4-FFF2-40B4-BE49-F238E27FC236}">
                <a16:creationId xmlns:a16="http://schemas.microsoft.com/office/drawing/2014/main" id="{E31196EB-83DB-BC48-AD85-A6B66B34B08D}"/>
              </a:ext>
            </a:extLst>
          </p:cNvPr>
          <p:cNvSpPr txBox="1"/>
          <p:nvPr/>
        </p:nvSpPr>
        <p:spPr>
          <a:xfrm>
            <a:off x="2257100" y="3996278"/>
            <a:ext cx="1433406" cy="577081"/>
          </a:xfrm>
          <a:prstGeom prst="rect">
            <a:avLst/>
          </a:prstGeom>
          <a:noFill/>
        </p:spPr>
        <p:txBody>
          <a:bodyPr wrap="none" rtlCol="0">
            <a:spAutoFit/>
          </a:bodyPr>
          <a:lstStyle/>
          <a:p>
            <a:r>
              <a:rPr lang="en-US" sz="1050" dirty="0"/>
              <a:t>Low Level Language</a:t>
            </a:r>
          </a:p>
          <a:p>
            <a:r>
              <a:rPr lang="en-US" sz="1050" dirty="0">
                <a:solidFill>
                  <a:srgbClr val="FF0000"/>
                </a:solidFill>
              </a:rPr>
              <a:t>Machine Code</a:t>
            </a:r>
          </a:p>
          <a:p>
            <a:r>
              <a:rPr lang="en-US" sz="1050" dirty="0">
                <a:solidFill>
                  <a:srgbClr val="FF0000"/>
                </a:solidFill>
              </a:rPr>
              <a:t>Assembly</a:t>
            </a:r>
            <a:endParaRPr lang="en-TW" sz="1050" dirty="0">
              <a:solidFill>
                <a:srgbClr val="FF0000"/>
              </a:solidFill>
            </a:endParaRPr>
          </a:p>
        </p:txBody>
      </p:sp>
      <p:pic>
        <p:nvPicPr>
          <p:cNvPr id="5" name="Picture 4">
            <a:extLst>
              <a:ext uri="{FF2B5EF4-FFF2-40B4-BE49-F238E27FC236}">
                <a16:creationId xmlns:a16="http://schemas.microsoft.com/office/drawing/2014/main" id="{33724587-56FD-BB45-8D24-37E8EBBCEB71}"/>
              </a:ext>
            </a:extLst>
          </p:cNvPr>
          <p:cNvPicPr>
            <a:picLocks noChangeAspect="1"/>
          </p:cNvPicPr>
          <p:nvPr/>
        </p:nvPicPr>
        <p:blipFill>
          <a:blip r:embed="rId9"/>
          <a:stretch>
            <a:fillRect/>
          </a:stretch>
        </p:blipFill>
        <p:spPr>
          <a:xfrm>
            <a:off x="3977493" y="2423176"/>
            <a:ext cx="2506494" cy="1185079"/>
          </a:xfrm>
          <a:prstGeom prst="rect">
            <a:avLst/>
          </a:prstGeom>
        </p:spPr>
      </p:pic>
      <p:sp>
        <p:nvSpPr>
          <p:cNvPr id="13" name="TextBox 12">
            <a:extLst>
              <a:ext uri="{FF2B5EF4-FFF2-40B4-BE49-F238E27FC236}">
                <a16:creationId xmlns:a16="http://schemas.microsoft.com/office/drawing/2014/main" id="{F4A4CF22-3E7B-F04C-90CD-B84B11D02926}"/>
              </a:ext>
            </a:extLst>
          </p:cNvPr>
          <p:cNvSpPr txBox="1"/>
          <p:nvPr/>
        </p:nvSpPr>
        <p:spPr>
          <a:xfrm>
            <a:off x="4646846" y="3993453"/>
            <a:ext cx="1173719" cy="577081"/>
          </a:xfrm>
          <a:prstGeom prst="rect">
            <a:avLst/>
          </a:prstGeom>
          <a:noFill/>
        </p:spPr>
        <p:txBody>
          <a:bodyPr wrap="none" rtlCol="0">
            <a:spAutoFit/>
          </a:bodyPr>
          <a:lstStyle/>
          <a:p>
            <a:r>
              <a:rPr lang="en-US" sz="1050" dirty="0"/>
              <a:t>Stack-based VM</a:t>
            </a:r>
          </a:p>
          <a:p>
            <a:r>
              <a:rPr lang="en-US" sz="1050" dirty="0">
                <a:solidFill>
                  <a:srgbClr val="FF0000"/>
                </a:solidFill>
              </a:rPr>
              <a:t>Web Assembly</a:t>
            </a:r>
          </a:p>
          <a:p>
            <a:r>
              <a:rPr lang="en-US" sz="1050" dirty="0">
                <a:solidFill>
                  <a:srgbClr val="FF0000"/>
                </a:solidFill>
              </a:rPr>
              <a:t>Java VM</a:t>
            </a:r>
            <a:endParaRPr lang="en-TW" sz="1050" dirty="0">
              <a:solidFill>
                <a:srgbClr val="FF0000"/>
              </a:solidFill>
            </a:endParaRPr>
          </a:p>
        </p:txBody>
      </p:sp>
      <p:pic>
        <p:nvPicPr>
          <p:cNvPr id="14" name="Picture 13">
            <a:extLst>
              <a:ext uri="{FF2B5EF4-FFF2-40B4-BE49-F238E27FC236}">
                <a16:creationId xmlns:a16="http://schemas.microsoft.com/office/drawing/2014/main" id="{55CDCA63-A35E-ED40-95D5-A2E0E80276D9}"/>
              </a:ext>
            </a:extLst>
          </p:cNvPr>
          <p:cNvPicPr>
            <a:picLocks noChangeAspect="1"/>
          </p:cNvPicPr>
          <p:nvPr/>
        </p:nvPicPr>
        <p:blipFill>
          <a:blip r:embed="rId10"/>
          <a:stretch>
            <a:fillRect/>
          </a:stretch>
        </p:blipFill>
        <p:spPr>
          <a:xfrm>
            <a:off x="6669128" y="2501622"/>
            <a:ext cx="2386856" cy="1106633"/>
          </a:xfrm>
          <a:prstGeom prst="rect">
            <a:avLst/>
          </a:prstGeom>
        </p:spPr>
      </p:pic>
      <p:pic>
        <p:nvPicPr>
          <p:cNvPr id="15" name="Picture 14">
            <a:extLst>
              <a:ext uri="{FF2B5EF4-FFF2-40B4-BE49-F238E27FC236}">
                <a16:creationId xmlns:a16="http://schemas.microsoft.com/office/drawing/2014/main" id="{F43DFE44-5885-4C4D-B25B-E70F083C01B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3757" y="1425526"/>
            <a:ext cx="1272143" cy="954107"/>
          </a:xfrm>
          <a:prstGeom prst="rect">
            <a:avLst/>
          </a:prstGeom>
        </p:spPr>
      </p:pic>
      <p:sp>
        <p:nvSpPr>
          <p:cNvPr id="18" name="TextBox 17">
            <a:extLst>
              <a:ext uri="{FF2B5EF4-FFF2-40B4-BE49-F238E27FC236}">
                <a16:creationId xmlns:a16="http://schemas.microsoft.com/office/drawing/2014/main" id="{0B3F85E4-3B68-464C-BBAA-697C849AA26D}"/>
              </a:ext>
            </a:extLst>
          </p:cNvPr>
          <p:cNvSpPr txBox="1"/>
          <p:nvPr/>
        </p:nvSpPr>
        <p:spPr>
          <a:xfrm>
            <a:off x="7211563" y="3993452"/>
            <a:ext cx="1531188" cy="1061829"/>
          </a:xfrm>
          <a:prstGeom prst="rect">
            <a:avLst/>
          </a:prstGeom>
          <a:noFill/>
        </p:spPr>
        <p:txBody>
          <a:bodyPr wrap="none" rtlCol="0">
            <a:spAutoFit/>
          </a:bodyPr>
          <a:lstStyle/>
          <a:p>
            <a:r>
              <a:rPr lang="en-US" sz="1050" dirty="0"/>
              <a:t>High Level Languages</a:t>
            </a:r>
          </a:p>
          <a:p>
            <a:r>
              <a:rPr lang="en-US" sz="1050" dirty="0">
                <a:solidFill>
                  <a:srgbClr val="FF0000"/>
                </a:solidFill>
              </a:rPr>
              <a:t>C</a:t>
            </a:r>
          </a:p>
          <a:p>
            <a:r>
              <a:rPr lang="en-US" sz="1050" dirty="0">
                <a:solidFill>
                  <a:srgbClr val="FF0000"/>
                </a:solidFill>
              </a:rPr>
              <a:t>Python</a:t>
            </a:r>
          </a:p>
          <a:p>
            <a:r>
              <a:rPr lang="en-US" sz="1050" dirty="0">
                <a:solidFill>
                  <a:srgbClr val="FF0000"/>
                </a:solidFill>
              </a:rPr>
              <a:t>Java</a:t>
            </a:r>
          </a:p>
          <a:p>
            <a:r>
              <a:rPr lang="en-US" sz="1050" dirty="0">
                <a:solidFill>
                  <a:srgbClr val="FF0000"/>
                </a:solidFill>
              </a:rPr>
              <a:t>JavaScript</a:t>
            </a:r>
          </a:p>
          <a:p>
            <a:r>
              <a:rPr lang="en-US" sz="1050" dirty="0">
                <a:solidFill>
                  <a:srgbClr val="FF0000"/>
                </a:solidFill>
              </a:rPr>
              <a:t>…</a:t>
            </a:r>
          </a:p>
        </p:txBody>
      </p:sp>
    </p:spTree>
    <p:extLst>
      <p:ext uri="{BB962C8B-B14F-4D97-AF65-F5344CB8AC3E}">
        <p14:creationId xmlns:p14="http://schemas.microsoft.com/office/powerpoint/2010/main" val="220128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866018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The Systems Design Aspect </a:t>
            </a:r>
            <a:r>
              <a:rPr lang="en-US" altLang="zh-CN" sz="2400" dirty="0">
                <a:latin typeface="Arial" panose="020B0604020202020204" pitchFamily="34" charset="0"/>
                <a:hlinkClick r:id="rId3"/>
              </a:rPr>
              <a:t>nand2tetris.org/papers.php</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136" name="Picture 1"/>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1999" y="787762"/>
            <a:ext cx="5742385" cy="3071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7" name="Picture 2"/>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61221" y="2195570"/>
            <a:ext cx="4886325" cy="205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89429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45820" y="331657"/>
            <a:ext cx="3939540" cy="3554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zh-CN" altLang="en-US" sz="1350">
              <a:solidFill>
                <a:prstClr val="white"/>
              </a:solidFill>
            </a:endParaRPr>
          </a:p>
        </p:txBody>
      </p:sp>
      <p:sp>
        <p:nvSpPr>
          <p:cNvPr id="2" name="灯片编号占位符 1"/>
          <p:cNvSpPr>
            <a:spLocks noGrp="1"/>
          </p:cNvSpPr>
          <p:nvPr>
            <p:ph type="sldNum" sz="quarter" idx="12"/>
          </p:nvPr>
        </p:nvSpPr>
        <p:spPr>
          <a:xfrm>
            <a:off x="6738676" y="4401718"/>
            <a:ext cx="2057400" cy="273844"/>
          </a:xfrm>
        </p:spPr>
        <p:txBody>
          <a:bodyPr vert="horz" lIns="68580" tIns="34290" rIns="68580" bIns="34290" rtlCol="0" anchor="ctr"/>
          <a:lstStyle/>
          <a:p>
            <a:fld id="{34F1E86F-CBF7-4DF7-824A-AB405C555AAE}" type="slidenum">
              <a:rPr lang="zh-CN" altLang="en-US" sz="2400">
                <a:solidFill>
                  <a:prstClr val="white"/>
                </a:solidFill>
              </a:rPr>
              <a:pPr/>
              <a:t>21</a:t>
            </a:fld>
            <a:endParaRPr lang="zh-CN" altLang="en-US" sz="2400" dirty="0">
              <a:solidFill>
                <a:prstClr val="white"/>
              </a:solidFill>
            </a:endParaRPr>
          </a:p>
        </p:txBody>
      </p:sp>
      <p:sp>
        <p:nvSpPr>
          <p:cNvPr id="18"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20" name="文本框 19"/>
          <p:cNvSpPr txBox="1"/>
          <p:nvPr/>
        </p:nvSpPr>
        <p:spPr>
          <a:xfrm>
            <a:off x="792480" y="343128"/>
            <a:ext cx="4046221" cy="424732"/>
          </a:xfrm>
          <a:prstGeom prst="rect">
            <a:avLst/>
          </a:prstGeom>
          <a:noFill/>
        </p:spPr>
        <p:txBody>
          <a:bodyPr wrap="square" rtlCol="0">
            <a:spAutoFit/>
          </a:bodyPr>
          <a:lstStyle/>
          <a:p>
            <a:pPr eaLnBrk="1" fontAlgn="auto" hangingPunct="1">
              <a:lnSpc>
                <a:spcPct val="90000"/>
              </a:lnSpc>
              <a:spcBef>
                <a:spcPts val="0"/>
              </a:spcBef>
              <a:spcAft>
                <a:spcPts val="0"/>
              </a:spcAft>
            </a:pPr>
            <a:r>
              <a:rPr lang="zh-CN" altLang="en-US" sz="2400" dirty="0">
                <a:solidFill>
                  <a:prstClr val="black"/>
                </a:solidFill>
                <a:latin typeface="黑体" panose="02010609060101010101" pitchFamily="49" charset="-122"/>
                <a:ea typeface="黑体" panose="02010609060101010101" pitchFamily="49" charset="-122"/>
              </a:rPr>
              <a:t>模块化项目 </a:t>
            </a:r>
            <a:r>
              <a:rPr lang="en-US" altLang="zh-CN" sz="2400" dirty="0">
                <a:solidFill>
                  <a:prstClr val="black"/>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自动检验工具</a:t>
            </a: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pic>
        <p:nvPicPr>
          <p:cNvPr id="12" name="Picture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2913" y="780454"/>
            <a:ext cx="3819525" cy="2763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3"/>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76984" y="3343909"/>
            <a:ext cx="2060972" cy="1491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71434" y="2386607"/>
            <a:ext cx="3433763" cy="24848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4176582" y="752761"/>
            <a:ext cx="3738563" cy="2706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57506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666185" y="1383506"/>
            <a:ext cx="2028825" cy="224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5"/>
          <p:cNvSpPr txBox="1">
            <a:spLocks noChangeArrowheads="1"/>
          </p:cNvSpPr>
          <p:nvPr/>
        </p:nvSpPr>
        <p:spPr bwMode="auto">
          <a:xfrm>
            <a:off x="5588624" y="3759995"/>
            <a:ext cx="230063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a:solidFill>
                  <a:prstClr val="black"/>
                </a:solidFill>
              </a:rPr>
              <a:t>Bertrand Meyer</a:t>
            </a:r>
          </a:p>
          <a:p>
            <a:pPr algn="ctr" eaLnBrk="1" fontAlgn="auto" hangingPunct="1">
              <a:spcBef>
                <a:spcPts val="0"/>
              </a:spcBef>
              <a:spcAft>
                <a:spcPts val="0"/>
              </a:spcAft>
            </a:pPr>
            <a:r>
              <a:rPr lang="en-US" altLang="zh-CN" sz="1800">
                <a:solidFill>
                  <a:prstClr val="black"/>
                </a:solidFill>
              </a:rPr>
              <a:t>Design by Contract</a:t>
            </a:r>
          </a:p>
        </p:txBody>
      </p:sp>
      <p:pic>
        <p:nvPicPr>
          <p:cNvPr id="81924"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94211" y="1383508"/>
            <a:ext cx="1944290" cy="2270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5" name="TextBox 7"/>
          <p:cNvSpPr txBox="1">
            <a:spLocks noChangeArrowheads="1"/>
          </p:cNvSpPr>
          <p:nvPr/>
        </p:nvSpPr>
        <p:spPr bwMode="auto">
          <a:xfrm>
            <a:off x="1254821" y="3813573"/>
            <a:ext cx="200997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a:solidFill>
                  <a:prstClr val="black"/>
                </a:solidFill>
              </a:rPr>
              <a:t>George Boole</a:t>
            </a:r>
          </a:p>
          <a:p>
            <a:pPr algn="ctr" eaLnBrk="1" fontAlgn="auto" hangingPunct="1">
              <a:spcBef>
                <a:spcPts val="0"/>
              </a:spcBef>
              <a:spcAft>
                <a:spcPts val="0"/>
              </a:spcAft>
            </a:pPr>
            <a:r>
              <a:rPr lang="en-US" altLang="zh-CN" sz="1800">
                <a:solidFill>
                  <a:prstClr val="black"/>
                </a:solidFill>
              </a:rPr>
              <a:t>Boolean Algebra</a:t>
            </a:r>
          </a:p>
        </p:txBody>
      </p:sp>
      <p:pic>
        <p:nvPicPr>
          <p:cNvPr id="81926" name="Picture 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492105" y="1383506"/>
            <a:ext cx="1806178" cy="226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7" name="TextBox 9"/>
          <p:cNvSpPr txBox="1">
            <a:spLocks noChangeArrowheads="1"/>
          </p:cNvSpPr>
          <p:nvPr/>
        </p:nvSpPr>
        <p:spPr bwMode="auto">
          <a:xfrm>
            <a:off x="3404368" y="3813573"/>
            <a:ext cx="2106667" cy="692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a:solidFill>
                  <a:prstClr val="black"/>
                </a:solidFill>
              </a:rPr>
              <a:t>Claude Shannon</a:t>
            </a:r>
          </a:p>
          <a:p>
            <a:pPr algn="ctr" eaLnBrk="1" fontAlgn="auto" hangingPunct="1">
              <a:spcBef>
                <a:spcPts val="0"/>
              </a:spcBef>
              <a:spcAft>
                <a:spcPts val="0"/>
              </a:spcAft>
            </a:pPr>
            <a:r>
              <a:rPr lang="en-US" altLang="zh-CN" sz="1050" i="1">
                <a:solidFill>
                  <a:prstClr val="black"/>
                </a:solidFill>
              </a:rPr>
              <a:t>A Symbolic Analysis of Relay </a:t>
            </a:r>
          </a:p>
          <a:p>
            <a:pPr algn="ctr" eaLnBrk="1" fontAlgn="auto" hangingPunct="1">
              <a:spcBef>
                <a:spcPts val="0"/>
              </a:spcBef>
              <a:spcAft>
                <a:spcPts val="0"/>
              </a:spcAft>
            </a:pPr>
            <a:r>
              <a:rPr lang="en-US" altLang="zh-CN" sz="1050" i="1">
                <a:solidFill>
                  <a:prstClr val="black"/>
                </a:solidFill>
              </a:rPr>
              <a:t>and Switching Circuits</a:t>
            </a:r>
            <a:endParaRPr lang="en-US" altLang="zh-CN" sz="1050">
              <a:solidFill>
                <a:prstClr val="black"/>
              </a:solidFill>
            </a:endParaRPr>
          </a:p>
        </p:txBody>
      </p:sp>
      <p:sp>
        <p:nvSpPr>
          <p:cNvPr id="17"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Three Giants in the History of Computation</a:t>
            </a:r>
            <a:endParaRPr lang="zh-CN" altLang="en-US" sz="1350"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05784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762000" y="302962"/>
            <a:ext cx="8382000" cy="461665"/>
          </a:xfrm>
          <a:prstGeom prst="rect">
            <a:avLst/>
          </a:prstGeom>
          <a:noFill/>
        </p:spPr>
        <p:txBody>
          <a:bodyPr wrap="square" rtlCol="0">
            <a:spAutoFit/>
          </a:bodyPr>
          <a:lstStyle/>
          <a:p>
            <a:pPr marL="0" lvl="1" indent="0"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Name Space Management in File Systems, Network, Wiki</a:t>
            </a:r>
            <a:endParaRPr lang="zh-CN" altLang="en-US" sz="1350" kern="0" dirty="0">
              <a:solidFill>
                <a:srgbClr val="3A3A3A"/>
              </a:solidFill>
              <a:latin typeface="黑体" panose="02010609060101010101" pitchFamily="49" charset="-122"/>
              <a:ea typeface="黑体" panose="02010609060101010101" pitchFamily="49" charset="-122"/>
            </a:endParaRPr>
          </a:p>
        </p:txBody>
      </p:sp>
      <p:pic>
        <p:nvPicPr>
          <p:cNvPr id="6" name="Picture 5">
            <a:extLst>
              <a:ext uri="{FF2B5EF4-FFF2-40B4-BE49-F238E27FC236}">
                <a16:creationId xmlns:a16="http://schemas.microsoft.com/office/drawing/2014/main" id="{9B5C079C-16F9-5348-8B81-5F3DB60A0058}"/>
              </a:ext>
            </a:extLst>
          </p:cNvPr>
          <p:cNvPicPr>
            <a:picLocks noChangeAspect="1"/>
          </p:cNvPicPr>
          <p:nvPr/>
        </p:nvPicPr>
        <p:blipFill>
          <a:blip r:embed="rId2"/>
          <a:stretch>
            <a:fillRect/>
          </a:stretch>
        </p:blipFill>
        <p:spPr>
          <a:xfrm>
            <a:off x="3454400" y="4224565"/>
            <a:ext cx="2235200" cy="787400"/>
          </a:xfrm>
          <a:prstGeom prst="rect">
            <a:avLst/>
          </a:prstGeom>
        </p:spPr>
      </p:pic>
      <p:pic>
        <p:nvPicPr>
          <p:cNvPr id="7" name="Picture 6">
            <a:extLst>
              <a:ext uri="{FF2B5EF4-FFF2-40B4-BE49-F238E27FC236}">
                <a16:creationId xmlns:a16="http://schemas.microsoft.com/office/drawing/2014/main" id="{028E611A-A510-1E48-A191-FBA0B4321D1A}"/>
              </a:ext>
            </a:extLst>
          </p:cNvPr>
          <p:cNvPicPr>
            <a:picLocks noChangeAspect="1"/>
          </p:cNvPicPr>
          <p:nvPr/>
        </p:nvPicPr>
        <p:blipFill>
          <a:blip r:embed="rId3"/>
          <a:stretch>
            <a:fillRect/>
          </a:stretch>
        </p:blipFill>
        <p:spPr>
          <a:xfrm>
            <a:off x="549430" y="936783"/>
            <a:ext cx="2489856" cy="3115625"/>
          </a:xfrm>
          <a:prstGeom prst="rect">
            <a:avLst/>
          </a:prstGeom>
        </p:spPr>
      </p:pic>
      <p:pic>
        <p:nvPicPr>
          <p:cNvPr id="8" name="Picture 7">
            <a:extLst>
              <a:ext uri="{FF2B5EF4-FFF2-40B4-BE49-F238E27FC236}">
                <a16:creationId xmlns:a16="http://schemas.microsoft.com/office/drawing/2014/main" id="{474ADACA-FF5F-8F48-979A-8081D0E1F9FD}"/>
              </a:ext>
            </a:extLst>
          </p:cNvPr>
          <p:cNvPicPr>
            <a:picLocks noChangeAspect="1"/>
          </p:cNvPicPr>
          <p:nvPr/>
        </p:nvPicPr>
        <p:blipFill>
          <a:blip r:embed="rId4"/>
          <a:stretch>
            <a:fillRect/>
          </a:stretch>
        </p:blipFill>
        <p:spPr>
          <a:xfrm>
            <a:off x="3534215" y="936783"/>
            <a:ext cx="2075570" cy="3115626"/>
          </a:xfrm>
          <a:prstGeom prst="rect">
            <a:avLst/>
          </a:prstGeom>
        </p:spPr>
      </p:pic>
      <p:pic>
        <p:nvPicPr>
          <p:cNvPr id="19" name="Picture 18">
            <a:extLst>
              <a:ext uri="{FF2B5EF4-FFF2-40B4-BE49-F238E27FC236}">
                <a16:creationId xmlns:a16="http://schemas.microsoft.com/office/drawing/2014/main" id="{942C321F-CE46-1848-8240-45FDA19FD1A4}"/>
              </a:ext>
            </a:extLst>
          </p:cNvPr>
          <p:cNvPicPr>
            <a:picLocks noChangeAspect="1"/>
          </p:cNvPicPr>
          <p:nvPr/>
        </p:nvPicPr>
        <p:blipFill>
          <a:blip r:embed="rId5"/>
          <a:stretch>
            <a:fillRect/>
          </a:stretch>
        </p:blipFill>
        <p:spPr>
          <a:xfrm>
            <a:off x="6058347" y="936783"/>
            <a:ext cx="2061687" cy="3115625"/>
          </a:xfrm>
          <a:prstGeom prst="rect">
            <a:avLst/>
          </a:prstGeom>
        </p:spPr>
      </p:pic>
    </p:spTree>
    <p:extLst>
      <p:ext uri="{BB962C8B-B14F-4D97-AF65-F5344CB8AC3E}">
        <p14:creationId xmlns:p14="http://schemas.microsoft.com/office/powerpoint/2010/main" val="1000211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09" name="Group 13">
            <a:extLst>
              <a:ext uri="{FF2B5EF4-FFF2-40B4-BE49-F238E27FC236}">
                <a16:creationId xmlns:a16="http://schemas.microsoft.com/office/drawing/2014/main" id="{A76B3792-AF56-564A-B482-5590F2C0F3E6}"/>
              </a:ext>
            </a:extLst>
          </p:cNvPr>
          <p:cNvGrpSpPr>
            <a:grpSpLocks/>
          </p:cNvGrpSpPr>
          <p:nvPr/>
        </p:nvGrpSpPr>
        <p:grpSpPr bwMode="auto">
          <a:xfrm>
            <a:off x="3275410" y="1707356"/>
            <a:ext cx="2538413" cy="972741"/>
            <a:chOff x="1383" y="1389"/>
            <a:chExt cx="2903" cy="1315"/>
          </a:xfrm>
        </p:grpSpPr>
        <p:sp>
          <p:nvSpPr>
            <p:cNvPr id="55305" name="Rectangle 9">
              <a:extLst>
                <a:ext uri="{FF2B5EF4-FFF2-40B4-BE49-F238E27FC236}">
                  <a16:creationId xmlns:a16="http://schemas.microsoft.com/office/drawing/2014/main" id="{8993BCC2-8F43-1B49-832C-B99B9F2ECA1A}"/>
                </a:ext>
              </a:extLst>
            </p:cNvPr>
            <p:cNvSpPr>
              <a:spLocks noChangeArrowheads="1"/>
            </p:cNvSpPr>
            <p:nvPr/>
          </p:nvSpPr>
          <p:spPr bwMode="auto">
            <a:xfrm>
              <a:off x="1383" y="1883"/>
              <a:ext cx="2903" cy="32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975"/>
            </a:p>
          </p:txBody>
        </p:sp>
        <p:pic>
          <p:nvPicPr>
            <p:cNvPr id="55302" name="Picture 6" descr="Banner">
              <a:extLst>
                <a:ext uri="{FF2B5EF4-FFF2-40B4-BE49-F238E27FC236}">
                  <a16:creationId xmlns:a16="http://schemas.microsoft.com/office/drawing/2014/main" id="{BA34A31D-7815-CA4F-B556-3B5ED71D503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16" y="1434"/>
              <a:ext cx="1264" cy="1270"/>
            </a:xfrm>
            <a:prstGeom prst="rect">
              <a:avLst/>
            </a:prstGeom>
            <a:noFill/>
            <a:extLst>
              <a:ext uri="{909E8E84-426E-40DD-AFC4-6F175D3DCCD1}">
                <a14:hiddenFill xmlns:a14="http://schemas.microsoft.com/office/drawing/2010/main">
                  <a:solidFill>
                    <a:srgbClr val="FFFFFF"/>
                  </a:solidFill>
                </a14:hiddenFill>
              </a:ext>
            </a:extLst>
          </p:spPr>
        </p:pic>
        <p:pic>
          <p:nvPicPr>
            <p:cNvPr id="55303" name="Picture 7" descr="Banner">
              <a:extLst>
                <a:ext uri="{FF2B5EF4-FFF2-40B4-BE49-F238E27FC236}">
                  <a16:creationId xmlns:a16="http://schemas.microsoft.com/office/drawing/2014/main" id="{89B04F1D-8414-CC43-AC6D-155087D5BF4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474" y="1389"/>
              <a:ext cx="1457" cy="1197"/>
            </a:xfrm>
            <a:prstGeom prst="rect">
              <a:avLst/>
            </a:prstGeom>
            <a:noFill/>
            <a:extLst>
              <a:ext uri="{909E8E84-426E-40DD-AFC4-6F175D3DCCD1}">
                <a14:hiddenFill xmlns:a14="http://schemas.microsoft.com/office/drawing/2010/main">
                  <a:solidFill>
                    <a:srgbClr val="FFFFFF"/>
                  </a:solidFill>
                </a14:hiddenFill>
              </a:ext>
            </a:extLst>
          </p:spPr>
        </p:pic>
      </p:grpSp>
      <p:sp>
        <p:nvSpPr>
          <p:cNvPr id="55306" name="Rectangle 2">
            <a:extLst>
              <a:ext uri="{FF2B5EF4-FFF2-40B4-BE49-F238E27FC236}">
                <a16:creationId xmlns:a16="http://schemas.microsoft.com/office/drawing/2014/main" id="{68BDCAA5-39DB-9843-9A4D-C2840D9F62DE}"/>
              </a:ext>
            </a:extLst>
          </p:cNvPr>
          <p:cNvSpPr>
            <a:spLocks noChangeArrowheads="1"/>
          </p:cNvSpPr>
          <p:nvPr/>
        </p:nvSpPr>
        <p:spPr bwMode="auto">
          <a:xfrm>
            <a:off x="3113485"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rgbClr val="663300"/>
                </a:solidFill>
                <a:latin typeface="Arial" panose="020B0604020202020204" pitchFamily="34" charset="0"/>
              </a:defRPr>
            </a:lvl1pPr>
            <a:lvl2pPr>
              <a:defRPr sz="2400">
                <a:solidFill>
                  <a:srgbClr val="663300"/>
                </a:solidFill>
                <a:latin typeface="Arial" panose="020B0604020202020204" pitchFamily="34" charset="0"/>
              </a:defRPr>
            </a:lvl2pPr>
            <a:lvl3pPr>
              <a:defRPr sz="2400">
                <a:solidFill>
                  <a:srgbClr val="663300"/>
                </a:solidFill>
                <a:latin typeface="Arial" panose="020B0604020202020204" pitchFamily="34" charset="0"/>
              </a:defRPr>
            </a:lvl3pPr>
            <a:lvl4pPr>
              <a:defRPr sz="2400">
                <a:solidFill>
                  <a:srgbClr val="663300"/>
                </a:solidFill>
                <a:latin typeface="Arial" panose="020B0604020202020204" pitchFamily="34" charset="0"/>
              </a:defRPr>
            </a:lvl4pPr>
            <a:lvl5pPr>
              <a:defRPr sz="2400">
                <a:solidFill>
                  <a:srgbClr val="663300"/>
                </a:solidFill>
                <a:latin typeface="Arial" panose="020B0604020202020204" pitchFamily="34" charset="0"/>
              </a:defRPr>
            </a:lvl5pPr>
            <a:lvl6pPr marL="457200" eaLnBrk="0" fontAlgn="base" hangingPunct="0">
              <a:spcBef>
                <a:spcPct val="0"/>
              </a:spcBef>
              <a:spcAft>
                <a:spcPct val="0"/>
              </a:spcAft>
              <a:defRPr sz="2400">
                <a:solidFill>
                  <a:srgbClr val="663300"/>
                </a:solidFill>
                <a:latin typeface="Arial" panose="020B0604020202020204" pitchFamily="34" charset="0"/>
              </a:defRPr>
            </a:lvl6pPr>
            <a:lvl7pPr marL="914400" eaLnBrk="0" fontAlgn="base" hangingPunct="0">
              <a:spcBef>
                <a:spcPct val="0"/>
              </a:spcBef>
              <a:spcAft>
                <a:spcPct val="0"/>
              </a:spcAft>
              <a:defRPr sz="2400">
                <a:solidFill>
                  <a:srgbClr val="663300"/>
                </a:solidFill>
                <a:latin typeface="Arial" panose="020B0604020202020204" pitchFamily="34" charset="0"/>
              </a:defRPr>
            </a:lvl7pPr>
            <a:lvl8pPr marL="1371600" eaLnBrk="0" fontAlgn="base" hangingPunct="0">
              <a:spcBef>
                <a:spcPct val="0"/>
              </a:spcBef>
              <a:spcAft>
                <a:spcPct val="0"/>
              </a:spcAft>
              <a:defRPr sz="2400">
                <a:solidFill>
                  <a:srgbClr val="663300"/>
                </a:solidFill>
                <a:latin typeface="Arial" panose="020B0604020202020204" pitchFamily="34" charset="0"/>
              </a:defRPr>
            </a:lvl8pPr>
            <a:lvl9pPr marL="1828800" eaLnBrk="0" fontAlgn="base" hangingPunct="0">
              <a:spcBef>
                <a:spcPct val="0"/>
              </a:spcBef>
              <a:spcAft>
                <a:spcPct val="0"/>
              </a:spcAft>
              <a:defRPr sz="2400">
                <a:solidFill>
                  <a:srgbClr val="663300"/>
                </a:solidFill>
                <a:latin typeface="Arial" panose="020B0604020202020204" pitchFamily="34" charset="0"/>
              </a:defRPr>
            </a:lvl9pPr>
          </a:lstStyle>
          <a:p>
            <a:pPr algn="ctr"/>
            <a:r>
              <a:rPr lang="en-US" altLang="en-US" sz="1350">
                <a:solidFill>
                  <a:schemeClr val="tx1"/>
                </a:solidFill>
                <a:cs typeface="Arial" panose="020B0604020202020204" pitchFamily="34" charset="0"/>
              </a:rPr>
              <a:t>www.nand2tetris.org</a:t>
            </a:r>
          </a:p>
        </p:txBody>
      </p:sp>
      <p:sp>
        <p:nvSpPr>
          <p:cNvPr id="55307" name="Rectangle 2">
            <a:extLst>
              <a:ext uri="{FF2B5EF4-FFF2-40B4-BE49-F238E27FC236}">
                <a16:creationId xmlns:a16="http://schemas.microsoft.com/office/drawing/2014/main" id="{2CAED830-39E8-C44B-9DB2-125ACAA89E55}"/>
              </a:ext>
            </a:extLst>
          </p:cNvPr>
          <p:cNvSpPr>
            <a:spLocks noChangeArrowheads="1"/>
          </p:cNvSpPr>
          <p:nvPr/>
        </p:nvSpPr>
        <p:spPr bwMode="auto">
          <a:xfrm>
            <a:off x="1656160" y="2763441"/>
            <a:ext cx="5829300" cy="834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rgbClr val="663300"/>
                </a:solidFill>
                <a:latin typeface="Arial" panose="020B0604020202020204" pitchFamily="34" charset="0"/>
              </a:defRPr>
            </a:lvl1pPr>
            <a:lvl2pPr>
              <a:defRPr sz="2400">
                <a:solidFill>
                  <a:srgbClr val="663300"/>
                </a:solidFill>
                <a:latin typeface="Arial" panose="020B0604020202020204" pitchFamily="34" charset="0"/>
              </a:defRPr>
            </a:lvl2pPr>
            <a:lvl3pPr>
              <a:defRPr sz="2400">
                <a:solidFill>
                  <a:srgbClr val="663300"/>
                </a:solidFill>
                <a:latin typeface="Arial" panose="020B0604020202020204" pitchFamily="34" charset="0"/>
              </a:defRPr>
            </a:lvl3pPr>
            <a:lvl4pPr>
              <a:defRPr sz="2400">
                <a:solidFill>
                  <a:srgbClr val="663300"/>
                </a:solidFill>
                <a:latin typeface="Arial" panose="020B0604020202020204" pitchFamily="34" charset="0"/>
              </a:defRPr>
            </a:lvl4pPr>
            <a:lvl5pPr>
              <a:defRPr sz="2400">
                <a:solidFill>
                  <a:srgbClr val="663300"/>
                </a:solidFill>
                <a:latin typeface="Arial" panose="020B0604020202020204" pitchFamily="34" charset="0"/>
              </a:defRPr>
            </a:lvl5pPr>
            <a:lvl6pPr marL="457200" eaLnBrk="0" fontAlgn="base" hangingPunct="0">
              <a:spcBef>
                <a:spcPct val="0"/>
              </a:spcBef>
              <a:spcAft>
                <a:spcPct val="0"/>
              </a:spcAft>
              <a:defRPr sz="2400">
                <a:solidFill>
                  <a:srgbClr val="663300"/>
                </a:solidFill>
                <a:latin typeface="Arial" panose="020B0604020202020204" pitchFamily="34" charset="0"/>
              </a:defRPr>
            </a:lvl6pPr>
            <a:lvl7pPr marL="914400" eaLnBrk="0" fontAlgn="base" hangingPunct="0">
              <a:spcBef>
                <a:spcPct val="0"/>
              </a:spcBef>
              <a:spcAft>
                <a:spcPct val="0"/>
              </a:spcAft>
              <a:defRPr sz="2400">
                <a:solidFill>
                  <a:srgbClr val="663300"/>
                </a:solidFill>
                <a:latin typeface="Arial" panose="020B0604020202020204" pitchFamily="34" charset="0"/>
              </a:defRPr>
            </a:lvl7pPr>
            <a:lvl8pPr marL="1371600" eaLnBrk="0" fontAlgn="base" hangingPunct="0">
              <a:spcBef>
                <a:spcPct val="0"/>
              </a:spcBef>
              <a:spcAft>
                <a:spcPct val="0"/>
              </a:spcAft>
              <a:defRPr sz="2400">
                <a:solidFill>
                  <a:srgbClr val="663300"/>
                </a:solidFill>
                <a:latin typeface="Arial" panose="020B0604020202020204" pitchFamily="34" charset="0"/>
              </a:defRPr>
            </a:lvl8pPr>
            <a:lvl9pPr marL="1828800" eaLnBrk="0" fontAlgn="base" hangingPunct="0">
              <a:spcBef>
                <a:spcPct val="0"/>
              </a:spcBef>
              <a:spcAft>
                <a:spcPct val="0"/>
              </a:spcAft>
              <a:defRPr sz="2400">
                <a:solidFill>
                  <a:srgbClr val="663300"/>
                </a:solidFill>
                <a:latin typeface="Arial" panose="020B0604020202020204" pitchFamily="34" charset="0"/>
              </a:defRPr>
            </a:lvl9pPr>
          </a:lstStyle>
          <a:p>
            <a:pPr algn="ctr"/>
            <a:r>
              <a:rPr lang="en-US" altLang="en-US" sz="1350" i="1">
                <a:solidFill>
                  <a:schemeClr val="tx1"/>
                </a:solidFill>
                <a:cs typeface="Arial" panose="020B0604020202020204" pitchFamily="34" charset="0"/>
              </a:rPr>
              <a:t>Building a Modern Computer From First Principles</a:t>
            </a:r>
          </a:p>
        </p:txBody>
      </p:sp>
      <p:sp>
        <p:nvSpPr>
          <p:cNvPr id="55308" name="Rectangle 12">
            <a:extLst>
              <a:ext uri="{FF2B5EF4-FFF2-40B4-BE49-F238E27FC236}">
                <a16:creationId xmlns:a16="http://schemas.microsoft.com/office/drawing/2014/main" id="{52B97CF1-847B-D541-BC04-314422C7DAF0}"/>
              </a:ext>
            </a:extLst>
          </p:cNvPr>
          <p:cNvSpPr>
            <a:spLocks noChangeArrowheads="1"/>
          </p:cNvSpPr>
          <p:nvPr/>
        </p:nvSpPr>
        <p:spPr bwMode="auto">
          <a:xfrm>
            <a:off x="1143001" y="398522"/>
            <a:ext cx="184731" cy="24237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975"/>
          </a:p>
        </p:txBody>
      </p:sp>
      <p:sp>
        <p:nvSpPr>
          <p:cNvPr id="55298" name="Rectangle 2">
            <a:extLst>
              <a:ext uri="{FF2B5EF4-FFF2-40B4-BE49-F238E27FC236}">
                <a16:creationId xmlns:a16="http://schemas.microsoft.com/office/drawing/2014/main" id="{D787D23C-A48A-3B47-9038-D30ED3B6E345}"/>
              </a:ext>
            </a:extLst>
          </p:cNvPr>
          <p:cNvSpPr>
            <a:spLocks noGrp="1" noChangeArrowheads="1"/>
          </p:cNvSpPr>
          <p:nvPr>
            <p:ph type="ctrTitle" idx="4294967295"/>
          </p:nvPr>
        </p:nvSpPr>
        <p:spPr>
          <a:xfrm>
            <a:off x="1551385" y="519112"/>
            <a:ext cx="5829300" cy="510779"/>
          </a:xfrm>
          <a:noFill/>
        </p:spPr>
        <p:txBody>
          <a:bodyPr/>
          <a:lstStyle/>
          <a:p>
            <a:pPr algn="ctr"/>
            <a:r>
              <a:rPr lang="en-US" altLang="en-US" sz="2700">
                <a:latin typeface="Comic Sans MS" panose="030F0902030302020204" pitchFamily="66" charset="0"/>
              </a:rPr>
              <a:t>Boolean Logic</a:t>
            </a:r>
          </a:p>
        </p:txBody>
      </p:sp>
    </p:spTree>
    <p:custDataLst>
      <p:tags r:id="rId1"/>
    </p:custDataLst>
    <p:extLst>
      <p:ext uri="{BB962C8B-B14F-4D97-AF65-F5344CB8AC3E}">
        <p14:creationId xmlns:p14="http://schemas.microsoft.com/office/powerpoint/2010/main" val="397217450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13F3AE4-32BF-A74D-81D8-FDF1D7CDE439}"/>
              </a:ext>
            </a:extLst>
          </p:cNvPr>
          <p:cNvSpPr>
            <a:spLocks noGrp="1" noChangeArrowheads="1"/>
          </p:cNvSpPr>
          <p:nvPr>
            <p:ph type="title"/>
          </p:nvPr>
        </p:nvSpPr>
        <p:spPr>
          <a:xfrm>
            <a:off x="0" y="1361"/>
            <a:ext cx="7886700" cy="994172"/>
          </a:xfrm>
        </p:spPr>
        <p:txBody>
          <a:bodyPr/>
          <a:lstStyle/>
          <a:p>
            <a:r>
              <a:rPr lang="en-US" altLang="en-US" dirty="0"/>
              <a:t>Boolean algebra</a:t>
            </a:r>
          </a:p>
        </p:txBody>
      </p:sp>
      <p:sp>
        <p:nvSpPr>
          <p:cNvPr id="198712" name="Rectangle 56">
            <a:extLst>
              <a:ext uri="{FF2B5EF4-FFF2-40B4-BE49-F238E27FC236}">
                <a16:creationId xmlns:a16="http://schemas.microsoft.com/office/drawing/2014/main" id="{523187CB-E072-D747-9BE0-E8986B8FE158}"/>
              </a:ext>
            </a:extLst>
          </p:cNvPr>
          <p:cNvSpPr>
            <a:spLocks noGrp="1" noChangeArrowheads="1"/>
          </p:cNvSpPr>
          <p:nvPr>
            <p:ph type="body" idx="1"/>
          </p:nvPr>
        </p:nvSpPr>
        <p:spPr>
          <a:xfrm>
            <a:off x="1494064" y="753836"/>
            <a:ext cx="3771900" cy="1600200"/>
          </a:xfrm>
          <a:noFill/>
        </p:spPr>
        <p:txBody>
          <a:bodyPr/>
          <a:lstStyle/>
          <a:p>
            <a:pPr>
              <a:buFont typeface="Wingdings" pitchFamily="2" charset="2"/>
              <a:buNone/>
            </a:pPr>
            <a:r>
              <a:rPr lang="en-US" altLang="en-US" sz="1350" u="sng" dirty="0"/>
              <a:t>Some elementary Boolean functions: </a:t>
            </a:r>
          </a:p>
          <a:p>
            <a:r>
              <a:rPr lang="en-US" altLang="en-US" sz="1350" dirty="0"/>
              <a:t>Not(x)</a:t>
            </a:r>
          </a:p>
          <a:p>
            <a:r>
              <a:rPr lang="en-US" altLang="en-US" sz="1350" dirty="0"/>
              <a:t>And(</a:t>
            </a:r>
            <a:r>
              <a:rPr lang="en-US" altLang="en-US" sz="1350" dirty="0" err="1"/>
              <a:t>x,y</a:t>
            </a:r>
            <a:r>
              <a:rPr lang="en-US" altLang="en-US" sz="1350" dirty="0"/>
              <a:t>)</a:t>
            </a:r>
          </a:p>
          <a:p>
            <a:r>
              <a:rPr lang="en-US" altLang="en-US" sz="1350" dirty="0"/>
              <a:t>Or(</a:t>
            </a:r>
            <a:r>
              <a:rPr lang="en-US" altLang="en-US" sz="1350" dirty="0" err="1"/>
              <a:t>x,y</a:t>
            </a:r>
            <a:r>
              <a:rPr lang="en-US" altLang="en-US" sz="1350" dirty="0"/>
              <a:t>)</a:t>
            </a:r>
          </a:p>
          <a:p>
            <a:r>
              <a:rPr lang="en-US" altLang="en-US" sz="1350" dirty="0" err="1"/>
              <a:t>Nand</a:t>
            </a:r>
            <a:r>
              <a:rPr lang="en-US" altLang="en-US" sz="1350" dirty="0"/>
              <a:t>(</a:t>
            </a:r>
            <a:r>
              <a:rPr lang="en-US" altLang="en-US" sz="1350" dirty="0" err="1"/>
              <a:t>x,y</a:t>
            </a:r>
            <a:r>
              <a:rPr lang="en-US" altLang="en-US" sz="1350" dirty="0"/>
              <a:t>)</a:t>
            </a:r>
          </a:p>
          <a:p>
            <a:endParaRPr lang="en-US" altLang="en-US" sz="1350" u="sng" dirty="0"/>
          </a:p>
        </p:txBody>
      </p:sp>
      <p:grpSp>
        <p:nvGrpSpPr>
          <p:cNvPr id="2" name="Group 63">
            <a:extLst>
              <a:ext uri="{FF2B5EF4-FFF2-40B4-BE49-F238E27FC236}">
                <a16:creationId xmlns:a16="http://schemas.microsoft.com/office/drawing/2014/main" id="{BC381409-B7A4-0040-8B39-5BE9A06F7AAD}"/>
              </a:ext>
            </a:extLst>
          </p:cNvPr>
          <p:cNvGrpSpPr>
            <a:grpSpLocks/>
          </p:cNvGrpSpPr>
          <p:nvPr/>
        </p:nvGrpSpPr>
        <p:grpSpPr bwMode="auto">
          <a:xfrm>
            <a:off x="1436914" y="2476671"/>
            <a:ext cx="3771900" cy="2846784"/>
            <a:chOff x="192" y="1776"/>
            <a:chExt cx="3168" cy="2391"/>
          </a:xfrm>
        </p:grpSpPr>
        <p:sp>
          <p:nvSpPr>
            <p:cNvPr id="3094" name="Rectangle 51" descr="Bouquet">
              <a:extLst>
                <a:ext uri="{FF2B5EF4-FFF2-40B4-BE49-F238E27FC236}">
                  <a16:creationId xmlns:a16="http://schemas.microsoft.com/office/drawing/2014/main" id="{CCEA1914-31A1-F64B-8688-A79D77901C52}"/>
                </a:ext>
              </a:extLst>
            </p:cNvPr>
            <p:cNvSpPr>
              <a:spLocks noChangeArrowheads="1"/>
            </p:cNvSpPr>
            <p:nvPr/>
          </p:nvSpPr>
          <p:spPr bwMode="auto">
            <a:xfrm>
              <a:off x="240" y="2112"/>
              <a:ext cx="1632" cy="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tabLst>
                  <a:tab pos="250825" algn="l"/>
                  <a:tab pos="539750" algn="l"/>
                  <a:tab pos="768350" algn="l"/>
                  <a:tab pos="1519238" algn="l"/>
                </a:tabLst>
                <a:defRPr sz="2400">
                  <a:solidFill>
                    <a:schemeClr val="tx1"/>
                  </a:solidFill>
                  <a:latin typeface="Arial" panose="020B0604020202020204" pitchFamily="34" charset="0"/>
                </a:defRPr>
              </a:lvl1pPr>
              <a:lvl2pPr marL="742950" indent="-285750">
                <a:tabLst>
                  <a:tab pos="250825" algn="l"/>
                  <a:tab pos="539750" algn="l"/>
                  <a:tab pos="768350" algn="l"/>
                  <a:tab pos="1519238" algn="l"/>
                </a:tabLst>
                <a:defRPr sz="2400">
                  <a:solidFill>
                    <a:schemeClr val="tx1"/>
                  </a:solidFill>
                  <a:latin typeface="Arial" panose="020B0604020202020204" pitchFamily="34" charset="0"/>
                </a:defRPr>
              </a:lvl2pPr>
              <a:lvl3pPr marL="1143000" indent="-228600">
                <a:tabLst>
                  <a:tab pos="250825" algn="l"/>
                  <a:tab pos="539750" algn="l"/>
                  <a:tab pos="768350" algn="l"/>
                  <a:tab pos="1519238" algn="l"/>
                </a:tabLst>
                <a:defRPr sz="2400">
                  <a:solidFill>
                    <a:schemeClr val="tx1"/>
                  </a:solidFill>
                  <a:latin typeface="Arial" panose="020B0604020202020204" pitchFamily="34" charset="0"/>
                </a:defRPr>
              </a:lvl3pPr>
              <a:lvl4pPr marL="1600200" indent="-228600">
                <a:tabLst>
                  <a:tab pos="250825" algn="l"/>
                  <a:tab pos="539750" algn="l"/>
                  <a:tab pos="768350" algn="l"/>
                  <a:tab pos="1519238" algn="l"/>
                </a:tabLst>
                <a:defRPr sz="2400">
                  <a:solidFill>
                    <a:schemeClr val="tx1"/>
                  </a:solidFill>
                  <a:latin typeface="Arial" panose="020B0604020202020204" pitchFamily="34" charset="0"/>
                </a:defRPr>
              </a:lvl4pPr>
              <a:lvl5pPr marL="2057400" indent="-228600">
                <a:tabLst>
                  <a:tab pos="250825" algn="l"/>
                  <a:tab pos="539750" algn="l"/>
                  <a:tab pos="768350" algn="l"/>
                  <a:tab pos="1519238"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9pPr>
            </a:lstStyle>
            <a:p>
              <a:r>
                <a:rPr lang="en-US" altLang="en-US" sz="1800" b="1" i="1">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rPr>
                <a:t>x	    y	    z</a:t>
              </a:r>
            </a:p>
            <a:p>
              <a:r>
                <a:rPr lang="en-US" altLang="en-US" sz="1350" i="1">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	</a:t>
              </a:r>
              <a:endPar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endParaRP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0      0      0       0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0      1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1      0       1</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0      1      1       0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1      0      0       1</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0      1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1      1      0       1</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1      1       0</a:t>
              </a:r>
            </a:p>
            <a:p>
              <a:endParaRPr lang="en-US" altLang="en-US" sz="1350">
                <a:latin typeface="Times New Roman" panose="02020603050405020304" pitchFamily="18" charset="0"/>
                <a:ea typeface="Arial Unicode MS" panose="020B0604020202020204" pitchFamily="34" charset="-128"/>
                <a:cs typeface="Times New Roman" panose="02020603050405020304" pitchFamily="18" charset="0"/>
              </a:endParaRPr>
            </a:p>
          </p:txBody>
        </p:sp>
        <p:graphicFrame>
          <p:nvGraphicFramePr>
            <p:cNvPr id="3095" name="Object 52">
              <a:extLst>
                <a:ext uri="{FF2B5EF4-FFF2-40B4-BE49-F238E27FC236}">
                  <a16:creationId xmlns:a16="http://schemas.microsoft.com/office/drawing/2014/main" id="{7FC79F5E-C94B-0149-B5A9-7D67D8D4D44D}"/>
                </a:ext>
              </a:extLst>
            </p:cNvPr>
            <p:cNvGraphicFramePr>
              <a:graphicFrameLocks noChangeAspect="1"/>
            </p:cNvGraphicFramePr>
            <p:nvPr/>
          </p:nvGraphicFramePr>
          <p:xfrm>
            <a:off x="1208" y="2112"/>
            <a:ext cx="1616" cy="258"/>
          </p:xfrm>
          <a:graphic>
            <a:graphicData uri="http://schemas.openxmlformats.org/presentationml/2006/ole">
              <mc:AlternateContent xmlns:mc="http://schemas.openxmlformats.org/markup-compatibility/2006">
                <mc:Choice xmlns:v="urn:schemas-microsoft-com:vml" Requires="v">
                  <p:oleObj spid="_x0000_s1191" name="Equation" r:id="rId4" imgW="14484350" imgH="2343150" progId="Equation.3">
                    <p:embed/>
                  </p:oleObj>
                </mc:Choice>
                <mc:Fallback>
                  <p:oleObj name="Equation" r:id="rId4" imgW="14484350" imgH="2343150" progId="Equation.3">
                    <p:embed/>
                    <p:pic>
                      <p:nvPicPr>
                        <p:cNvPr id="3095" name="Object 52">
                          <a:extLst>
                            <a:ext uri="{FF2B5EF4-FFF2-40B4-BE49-F238E27FC236}">
                              <a16:creationId xmlns:a16="http://schemas.microsoft.com/office/drawing/2014/main" id="{7FC79F5E-C94B-0149-B5A9-7D67D8D4D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8" y="2112"/>
                          <a:ext cx="161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96" name="Line 54">
              <a:extLst>
                <a:ext uri="{FF2B5EF4-FFF2-40B4-BE49-F238E27FC236}">
                  <a16:creationId xmlns:a16="http://schemas.microsoft.com/office/drawing/2014/main" id="{EA8C532F-4763-EB49-B0E0-68BD309CFE73}"/>
                </a:ext>
              </a:extLst>
            </p:cNvPr>
            <p:cNvSpPr>
              <a:spLocks noChangeShapeType="1"/>
            </p:cNvSpPr>
            <p:nvPr/>
          </p:nvSpPr>
          <p:spPr bwMode="auto">
            <a:xfrm>
              <a:off x="288" y="2400"/>
              <a:ext cx="249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7" name="Line 55">
              <a:extLst>
                <a:ext uri="{FF2B5EF4-FFF2-40B4-BE49-F238E27FC236}">
                  <a16:creationId xmlns:a16="http://schemas.microsoft.com/office/drawing/2014/main" id="{57F48C2D-0546-4441-B426-C0EE1076FD02}"/>
                </a:ext>
              </a:extLst>
            </p:cNvPr>
            <p:cNvSpPr>
              <a:spLocks noChangeShapeType="1"/>
            </p:cNvSpPr>
            <p:nvPr/>
          </p:nvSpPr>
          <p:spPr bwMode="auto">
            <a:xfrm>
              <a:off x="1152" y="2160"/>
              <a:ext cx="0" cy="17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8" name="Rectangle 60">
              <a:extLst>
                <a:ext uri="{FF2B5EF4-FFF2-40B4-BE49-F238E27FC236}">
                  <a16:creationId xmlns:a16="http://schemas.microsoft.com/office/drawing/2014/main" id="{523C023B-2FB3-9A4C-A7A1-1029A44F1034}"/>
                </a:ext>
              </a:extLst>
            </p:cNvPr>
            <p:cNvSpPr>
              <a:spLocks noChangeArrowheads="1"/>
            </p:cNvSpPr>
            <p:nvPr/>
          </p:nvSpPr>
          <p:spPr bwMode="auto">
            <a:xfrm>
              <a:off x="192" y="1776"/>
              <a:ext cx="31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None/>
              </a:pPr>
              <a:r>
                <a:rPr lang="en-US" altLang="en-US" sz="1350" u="sng">
                  <a:latin typeface="Comic Sans MS" panose="030F0902030302020204" pitchFamily="66" charset="0"/>
                </a:rPr>
                <a:t>Boolean functions:</a:t>
              </a:r>
              <a:endParaRPr lang="en-US" altLang="en-US" sz="1350">
                <a:latin typeface="Comic Sans MS" panose="030F0902030302020204" pitchFamily="66" charset="0"/>
              </a:endParaRPr>
            </a:p>
          </p:txBody>
        </p:sp>
      </p:grpSp>
      <p:sp>
        <p:nvSpPr>
          <p:cNvPr id="198718" name="Rectangle 62">
            <a:extLst>
              <a:ext uri="{FF2B5EF4-FFF2-40B4-BE49-F238E27FC236}">
                <a16:creationId xmlns:a16="http://schemas.microsoft.com/office/drawing/2014/main" id="{12A36B89-8E6B-B242-94CF-9107E6B31701}"/>
              </a:ext>
            </a:extLst>
          </p:cNvPr>
          <p:cNvSpPr>
            <a:spLocks noChangeArrowheads="1"/>
          </p:cNvSpPr>
          <p:nvPr/>
        </p:nvSpPr>
        <p:spPr bwMode="auto">
          <a:xfrm>
            <a:off x="3252618" y="3611336"/>
            <a:ext cx="4841081"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500">
                <a:latin typeface="Comic Sans MS" panose="030F0902030302020204" pitchFamily="66" charset="0"/>
              </a:rPr>
              <a:t>A Boolean function can be expressed using a functional expression or a truth table expression</a:t>
            </a:r>
          </a:p>
          <a:p>
            <a:pPr>
              <a:lnSpc>
                <a:spcPct val="90000"/>
              </a:lnSpc>
              <a:spcBef>
                <a:spcPct val="60000"/>
              </a:spcBef>
              <a:buClr>
                <a:srgbClr val="006600"/>
              </a:buClr>
              <a:buSzPct val="100000"/>
              <a:buFont typeface="Wingdings" pitchFamily="2" charset="2"/>
              <a:buChar char="n"/>
            </a:pPr>
            <a:r>
              <a:rPr lang="en-US" altLang="en-US" sz="1500" u="sng">
                <a:latin typeface="Comic Sans MS" panose="030F0902030302020204" pitchFamily="66" charset="0"/>
              </a:rPr>
              <a:t>Important observation:</a:t>
            </a:r>
            <a:r>
              <a:rPr lang="en-US" altLang="en-US" sz="1500">
                <a:latin typeface="Comic Sans MS" panose="030F0902030302020204" pitchFamily="66" charset="0"/>
              </a:rPr>
              <a:t> </a:t>
            </a:r>
            <a:br>
              <a:rPr lang="en-US" altLang="en-US" sz="1500">
                <a:latin typeface="Comic Sans MS" panose="030F0902030302020204" pitchFamily="66" charset="0"/>
              </a:rPr>
            </a:br>
            <a:r>
              <a:rPr lang="en-US" altLang="en-US" sz="1500">
                <a:latin typeface="Comic Sans MS" panose="030F0902030302020204" pitchFamily="66" charset="0"/>
              </a:rPr>
              <a:t>Every Boolean function can be expressed using And, Or, Not.</a:t>
            </a:r>
          </a:p>
        </p:txBody>
      </p:sp>
      <p:grpSp>
        <p:nvGrpSpPr>
          <p:cNvPr id="3" name="Group 86">
            <a:extLst>
              <a:ext uri="{FF2B5EF4-FFF2-40B4-BE49-F238E27FC236}">
                <a16:creationId xmlns:a16="http://schemas.microsoft.com/office/drawing/2014/main" id="{84F268A8-EB11-314C-BED4-A8F8EE330A9F}"/>
              </a:ext>
            </a:extLst>
          </p:cNvPr>
          <p:cNvGrpSpPr>
            <a:grpSpLocks/>
          </p:cNvGrpSpPr>
          <p:nvPr/>
        </p:nvGrpSpPr>
        <p:grpSpPr bwMode="auto">
          <a:xfrm>
            <a:off x="6408964" y="2011136"/>
            <a:ext cx="1428750" cy="971550"/>
            <a:chOff x="4368" y="1488"/>
            <a:chExt cx="1200" cy="816"/>
          </a:xfrm>
        </p:grpSpPr>
        <p:sp>
          <p:nvSpPr>
            <p:cNvPr id="3091" name="Text Box 70">
              <a:extLst>
                <a:ext uri="{FF2B5EF4-FFF2-40B4-BE49-F238E27FC236}">
                  <a16:creationId xmlns:a16="http://schemas.microsoft.com/office/drawing/2014/main" id="{71DEED30-A76A-4840-878C-CC16CC87B2FD}"/>
                </a:ext>
              </a:extLst>
            </p:cNvPr>
            <p:cNvSpPr txBox="1">
              <a:spLocks noChangeArrowheads="1"/>
            </p:cNvSpPr>
            <p:nvPr/>
          </p:nvSpPr>
          <p:spPr bwMode="auto">
            <a:xfrm>
              <a:off x="4368" y="1488"/>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y   Nand(x,y)</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0  0    1</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1  1    0 </a:t>
              </a:r>
            </a:p>
          </p:txBody>
        </p:sp>
        <p:sp>
          <p:nvSpPr>
            <p:cNvPr id="3092" name="Line 71">
              <a:extLst>
                <a:ext uri="{FF2B5EF4-FFF2-40B4-BE49-F238E27FC236}">
                  <a16:creationId xmlns:a16="http://schemas.microsoft.com/office/drawing/2014/main" id="{A257DCD2-6010-A04C-965B-8CEBE9886F9E}"/>
                </a:ext>
              </a:extLst>
            </p:cNvPr>
            <p:cNvSpPr>
              <a:spLocks noChangeShapeType="1"/>
            </p:cNvSpPr>
            <p:nvPr/>
          </p:nvSpPr>
          <p:spPr bwMode="auto">
            <a:xfrm>
              <a:off x="4848" y="1536"/>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3" name="Line 72">
              <a:extLst>
                <a:ext uri="{FF2B5EF4-FFF2-40B4-BE49-F238E27FC236}">
                  <a16:creationId xmlns:a16="http://schemas.microsoft.com/office/drawing/2014/main" id="{513D32C4-4067-E84B-B793-738FA5483EF6}"/>
                </a:ext>
              </a:extLst>
            </p:cNvPr>
            <p:cNvSpPr>
              <a:spLocks noChangeShapeType="1"/>
            </p:cNvSpPr>
            <p:nvPr/>
          </p:nvSpPr>
          <p:spPr bwMode="auto">
            <a:xfrm>
              <a:off x="4464" y="1680"/>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grpSp>
        <p:nvGrpSpPr>
          <p:cNvPr id="4" name="Group 73">
            <a:extLst>
              <a:ext uri="{FF2B5EF4-FFF2-40B4-BE49-F238E27FC236}">
                <a16:creationId xmlns:a16="http://schemas.microsoft.com/office/drawing/2014/main" id="{5DC4140A-E075-AE47-BDFD-6B638C439DC1}"/>
              </a:ext>
            </a:extLst>
          </p:cNvPr>
          <p:cNvGrpSpPr>
            <a:grpSpLocks/>
          </p:cNvGrpSpPr>
          <p:nvPr/>
        </p:nvGrpSpPr>
        <p:grpSpPr bwMode="auto">
          <a:xfrm>
            <a:off x="6408964" y="810986"/>
            <a:ext cx="1428750" cy="971550"/>
            <a:chOff x="4032" y="624"/>
            <a:chExt cx="1200" cy="816"/>
          </a:xfrm>
        </p:grpSpPr>
        <p:sp>
          <p:nvSpPr>
            <p:cNvPr id="3088" name="Text Box 74">
              <a:extLst>
                <a:ext uri="{FF2B5EF4-FFF2-40B4-BE49-F238E27FC236}">
                  <a16:creationId xmlns:a16="http://schemas.microsoft.com/office/drawing/2014/main" id="{07B05257-9FD7-474D-AC24-98B9484926EB}"/>
                </a:ext>
              </a:extLst>
            </p:cNvPr>
            <p:cNvSpPr txBox="1">
              <a:spLocks noChangeArrowheads="1"/>
            </p:cNvSpPr>
            <p:nvPr/>
          </p:nvSpPr>
          <p:spPr bwMode="auto">
            <a:xfrm>
              <a:off x="4032" y="624"/>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y   And(x,y)</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0  0    0</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1  1    1 </a:t>
              </a:r>
            </a:p>
          </p:txBody>
        </p:sp>
        <p:sp>
          <p:nvSpPr>
            <p:cNvPr id="3089" name="Line 75">
              <a:extLst>
                <a:ext uri="{FF2B5EF4-FFF2-40B4-BE49-F238E27FC236}">
                  <a16:creationId xmlns:a16="http://schemas.microsoft.com/office/drawing/2014/main" id="{1FF5F53B-2FA7-6C4E-B46F-39BACE335D96}"/>
                </a:ext>
              </a:extLst>
            </p:cNvPr>
            <p:cNvSpPr>
              <a:spLocks noChangeShapeType="1"/>
            </p:cNvSpPr>
            <p:nvPr/>
          </p:nvSpPr>
          <p:spPr bwMode="auto">
            <a:xfrm>
              <a:off x="4512" y="672"/>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0" name="Line 76">
              <a:extLst>
                <a:ext uri="{FF2B5EF4-FFF2-40B4-BE49-F238E27FC236}">
                  <a16:creationId xmlns:a16="http://schemas.microsoft.com/office/drawing/2014/main" id="{3EDBDC27-41BA-1A41-A47D-9F8FEAEC6181}"/>
                </a:ext>
              </a:extLst>
            </p:cNvPr>
            <p:cNvSpPr>
              <a:spLocks noChangeShapeType="1"/>
            </p:cNvSpPr>
            <p:nvPr/>
          </p:nvSpPr>
          <p:spPr bwMode="auto">
            <a:xfrm>
              <a:off x="4128" y="816"/>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grpSp>
        <p:nvGrpSpPr>
          <p:cNvPr id="5" name="Group 77">
            <a:extLst>
              <a:ext uri="{FF2B5EF4-FFF2-40B4-BE49-F238E27FC236}">
                <a16:creationId xmlns:a16="http://schemas.microsoft.com/office/drawing/2014/main" id="{EDCEDCBD-25C4-4248-92F9-F384A35E49BE}"/>
              </a:ext>
            </a:extLst>
          </p:cNvPr>
          <p:cNvGrpSpPr>
            <a:grpSpLocks/>
          </p:cNvGrpSpPr>
          <p:nvPr/>
        </p:nvGrpSpPr>
        <p:grpSpPr bwMode="auto">
          <a:xfrm>
            <a:off x="4751614" y="2011136"/>
            <a:ext cx="1428750" cy="971550"/>
            <a:chOff x="4032" y="624"/>
            <a:chExt cx="1200" cy="816"/>
          </a:xfrm>
        </p:grpSpPr>
        <p:sp>
          <p:nvSpPr>
            <p:cNvPr id="3085" name="Text Box 78">
              <a:extLst>
                <a:ext uri="{FF2B5EF4-FFF2-40B4-BE49-F238E27FC236}">
                  <a16:creationId xmlns:a16="http://schemas.microsoft.com/office/drawing/2014/main" id="{6C9F9EB1-FDDB-434A-BAAA-ECB5A308EC4E}"/>
                </a:ext>
              </a:extLst>
            </p:cNvPr>
            <p:cNvSpPr txBox="1">
              <a:spLocks noChangeArrowheads="1"/>
            </p:cNvSpPr>
            <p:nvPr/>
          </p:nvSpPr>
          <p:spPr bwMode="auto">
            <a:xfrm>
              <a:off x="4032" y="624"/>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y   Or(x,y)</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0  0    0</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1  1    1 </a:t>
              </a:r>
            </a:p>
          </p:txBody>
        </p:sp>
        <p:sp>
          <p:nvSpPr>
            <p:cNvPr id="3086" name="Line 79">
              <a:extLst>
                <a:ext uri="{FF2B5EF4-FFF2-40B4-BE49-F238E27FC236}">
                  <a16:creationId xmlns:a16="http://schemas.microsoft.com/office/drawing/2014/main" id="{DB7B3A82-4A84-714B-8B05-1661F060BC96}"/>
                </a:ext>
              </a:extLst>
            </p:cNvPr>
            <p:cNvSpPr>
              <a:spLocks noChangeShapeType="1"/>
            </p:cNvSpPr>
            <p:nvPr/>
          </p:nvSpPr>
          <p:spPr bwMode="auto">
            <a:xfrm>
              <a:off x="4512" y="672"/>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87" name="Line 80">
              <a:extLst>
                <a:ext uri="{FF2B5EF4-FFF2-40B4-BE49-F238E27FC236}">
                  <a16:creationId xmlns:a16="http://schemas.microsoft.com/office/drawing/2014/main" id="{4F86879D-5F44-3947-B707-DCD75CEB2846}"/>
                </a:ext>
              </a:extLst>
            </p:cNvPr>
            <p:cNvSpPr>
              <a:spLocks noChangeShapeType="1"/>
            </p:cNvSpPr>
            <p:nvPr/>
          </p:nvSpPr>
          <p:spPr bwMode="auto">
            <a:xfrm>
              <a:off x="4128" y="816"/>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grpSp>
        <p:nvGrpSpPr>
          <p:cNvPr id="6" name="Group 85">
            <a:extLst>
              <a:ext uri="{FF2B5EF4-FFF2-40B4-BE49-F238E27FC236}">
                <a16:creationId xmlns:a16="http://schemas.microsoft.com/office/drawing/2014/main" id="{9A3FB9FF-2955-F046-BAA3-9334B6CBFB1E}"/>
              </a:ext>
            </a:extLst>
          </p:cNvPr>
          <p:cNvGrpSpPr>
            <a:grpSpLocks/>
          </p:cNvGrpSpPr>
          <p:nvPr/>
        </p:nvGrpSpPr>
        <p:grpSpPr bwMode="auto">
          <a:xfrm>
            <a:off x="4808764" y="810986"/>
            <a:ext cx="971550" cy="628650"/>
            <a:chOff x="4416" y="528"/>
            <a:chExt cx="816" cy="528"/>
          </a:xfrm>
        </p:grpSpPr>
        <p:sp>
          <p:nvSpPr>
            <p:cNvPr id="3082" name="Text Box 82">
              <a:extLst>
                <a:ext uri="{FF2B5EF4-FFF2-40B4-BE49-F238E27FC236}">
                  <a16:creationId xmlns:a16="http://schemas.microsoft.com/office/drawing/2014/main" id="{FFAF612F-3681-5B48-A12C-1FB3A750B9BE}"/>
                </a:ext>
              </a:extLst>
            </p:cNvPr>
            <p:cNvSpPr txBox="1">
              <a:spLocks noChangeArrowheads="1"/>
            </p:cNvSpPr>
            <p:nvPr/>
          </p:nvSpPr>
          <p:spPr bwMode="auto">
            <a:xfrm>
              <a:off x="4416" y="528"/>
              <a:ext cx="816" cy="52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Not(x)</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a:t>
              </a:r>
            </a:p>
          </p:txBody>
        </p:sp>
        <p:sp>
          <p:nvSpPr>
            <p:cNvPr id="3083" name="Line 83">
              <a:extLst>
                <a:ext uri="{FF2B5EF4-FFF2-40B4-BE49-F238E27FC236}">
                  <a16:creationId xmlns:a16="http://schemas.microsoft.com/office/drawing/2014/main" id="{469A6015-6DE8-1D4E-AA25-8C3C6D011412}"/>
                </a:ext>
              </a:extLst>
            </p:cNvPr>
            <p:cNvSpPr>
              <a:spLocks noChangeShapeType="1"/>
            </p:cNvSpPr>
            <p:nvPr/>
          </p:nvSpPr>
          <p:spPr bwMode="auto">
            <a:xfrm>
              <a:off x="4704" y="576"/>
              <a:ext cx="0" cy="4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84" name="Line 84">
              <a:extLst>
                <a:ext uri="{FF2B5EF4-FFF2-40B4-BE49-F238E27FC236}">
                  <a16:creationId xmlns:a16="http://schemas.microsoft.com/office/drawing/2014/main" id="{49647D97-6867-1E47-B5F6-DD9F31B75C01}"/>
                </a:ext>
              </a:extLst>
            </p:cNvPr>
            <p:cNvSpPr>
              <a:spLocks noChangeShapeType="1"/>
            </p:cNvSpPr>
            <p:nvPr/>
          </p:nvSpPr>
          <p:spPr bwMode="auto">
            <a:xfrm>
              <a:off x="4512" y="720"/>
              <a:ext cx="6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spTree>
    <p:extLst>
      <p:ext uri="{BB962C8B-B14F-4D97-AF65-F5344CB8AC3E}">
        <p14:creationId xmlns:p14="http://schemas.microsoft.com/office/powerpoint/2010/main" val="2342713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87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8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712" grpId="0" autoUpdateAnimBg="0"/>
      <p:bldP spid="198718"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051F8A8-EE25-3046-9B87-78D8747CE54A}"/>
              </a:ext>
            </a:extLst>
          </p:cNvPr>
          <p:cNvSpPr>
            <a:spLocks noGrp="1" noChangeArrowheads="1"/>
          </p:cNvSpPr>
          <p:nvPr>
            <p:ph type="title"/>
          </p:nvPr>
        </p:nvSpPr>
        <p:spPr/>
        <p:txBody>
          <a:bodyPr/>
          <a:lstStyle/>
          <a:p>
            <a:r>
              <a:rPr lang="en-US" altLang="en-US"/>
              <a:t>All Boolean functions of 2 variables</a:t>
            </a:r>
          </a:p>
        </p:txBody>
      </p:sp>
      <p:pic>
        <p:nvPicPr>
          <p:cNvPr id="4099" name="Picture 4" descr="Bouquet">
            <a:extLst>
              <a:ext uri="{FF2B5EF4-FFF2-40B4-BE49-F238E27FC236}">
                <a16:creationId xmlns:a16="http://schemas.microsoft.com/office/drawing/2014/main" id="{466A52B8-5521-4948-B44F-5C73F677B94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63278" y="1371600"/>
            <a:ext cx="286607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91694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93E0D2D-252B-3B4E-BF7D-5C0E1A191745}"/>
              </a:ext>
            </a:extLst>
          </p:cNvPr>
          <p:cNvSpPr>
            <a:spLocks noGrp="1" noChangeArrowheads="1"/>
          </p:cNvSpPr>
          <p:nvPr>
            <p:ph type="title"/>
          </p:nvPr>
        </p:nvSpPr>
        <p:spPr>
          <a:xfrm>
            <a:off x="107156" y="-126206"/>
            <a:ext cx="7886700" cy="994172"/>
          </a:xfrm>
        </p:spPr>
        <p:txBody>
          <a:bodyPr/>
          <a:lstStyle/>
          <a:p>
            <a:r>
              <a:rPr lang="en-US" altLang="en-US" dirty="0"/>
              <a:t>Boolean algebra</a:t>
            </a:r>
          </a:p>
        </p:txBody>
      </p:sp>
      <p:sp>
        <p:nvSpPr>
          <p:cNvPr id="205828" name="Rectangle 4">
            <a:extLst>
              <a:ext uri="{FF2B5EF4-FFF2-40B4-BE49-F238E27FC236}">
                <a16:creationId xmlns:a16="http://schemas.microsoft.com/office/drawing/2014/main" id="{DE093C64-D8F3-DD46-94AE-D04B0CB9E679}"/>
              </a:ext>
            </a:extLst>
          </p:cNvPr>
          <p:cNvSpPr>
            <a:spLocks noGrp="1" noChangeArrowheads="1"/>
          </p:cNvSpPr>
          <p:nvPr>
            <p:ph type="body" idx="1"/>
          </p:nvPr>
        </p:nvSpPr>
        <p:spPr>
          <a:xfrm>
            <a:off x="1314450" y="975804"/>
            <a:ext cx="5472113" cy="4104084"/>
          </a:xfrm>
          <a:noFill/>
        </p:spPr>
        <p:txBody>
          <a:bodyPr>
            <a:normAutofit fontScale="77500" lnSpcReduction="20000"/>
          </a:bodyPr>
          <a:lstStyle/>
          <a:p>
            <a:pPr>
              <a:lnSpc>
                <a:spcPct val="90000"/>
              </a:lnSpc>
              <a:spcBef>
                <a:spcPct val="70000"/>
              </a:spcBef>
              <a:spcAft>
                <a:spcPct val="70000"/>
              </a:spcAft>
              <a:buSzPct val="85000"/>
              <a:buFont typeface="Wingdings" pitchFamily="2" charset="2"/>
              <a:buNone/>
            </a:pPr>
            <a:r>
              <a:rPr lang="en-US" altLang="en-US" u="sng">
                <a:cs typeface="Courier New" panose="02070309020205020404" pitchFamily="49" charset="0"/>
              </a:rPr>
              <a:t>Given:</a:t>
            </a:r>
            <a:r>
              <a:rPr lang="en-US" altLang="en-US" b="1">
                <a:latin typeface="Courier New" panose="02070309020205020404" pitchFamily="49" charset="0"/>
                <a:cs typeface="Courier New" panose="02070309020205020404" pitchFamily="49" charset="0"/>
              </a:rPr>
              <a:t> Nand(a,b), false</a:t>
            </a:r>
          </a:p>
          <a:p>
            <a:pPr>
              <a:lnSpc>
                <a:spcPct val="90000"/>
              </a:lnSpc>
              <a:spcBef>
                <a:spcPct val="70000"/>
              </a:spcBef>
              <a:spcAft>
                <a:spcPct val="70000"/>
              </a:spcAft>
              <a:buSzPct val="85000"/>
              <a:buFont typeface="Wingdings" pitchFamily="2" charset="2"/>
              <a:buNone/>
            </a:pPr>
            <a:r>
              <a:rPr lang="en-US" altLang="en-US" u="sng">
                <a:cs typeface="Courier New" panose="02070309020205020404" pitchFamily="49" charset="0"/>
              </a:rPr>
              <a:t>We can build:</a:t>
            </a:r>
            <a:r>
              <a:rPr lang="en-US" altLang="en-US" b="1">
                <a:latin typeface="Courier New" panose="02070309020205020404" pitchFamily="49" charset="0"/>
                <a:cs typeface="Courier New" panose="02070309020205020404" pitchFamily="49" charset="0"/>
              </a:rPr>
              <a:t> </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Not(a) = Nand(a,a)</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true = Not(false)</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And(a,b) = Not(Nand(a,b))</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Or(a,b) = Not(And(Not(a),Not(b)))</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Xor(a,b) = Or(And(a,Not(b)),And(Not(a),b)))</a:t>
            </a:r>
          </a:p>
          <a:p>
            <a:pPr>
              <a:lnSpc>
                <a:spcPct val="90000"/>
              </a:lnSpc>
              <a:spcBef>
                <a:spcPct val="70000"/>
              </a:spcBef>
              <a:spcAft>
                <a:spcPct val="70000"/>
              </a:spcAft>
              <a:buSzPct val="85000"/>
            </a:pPr>
            <a:r>
              <a:rPr lang="en-US" altLang="en-US">
                <a:cs typeface="Courier New" panose="02070309020205020404" pitchFamily="49" charset="0"/>
              </a:rPr>
              <a:t>Etc. </a:t>
            </a:r>
          </a:p>
        </p:txBody>
      </p:sp>
      <p:grpSp>
        <p:nvGrpSpPr>
          <p:cNvPr id="2" name="Group 5">
            <a:extLst>
              <a:ext uri="{FF2B5EF4-FFF2-40B4-BE49-F238E27FC236}">
                <a16:creationId xmlns:a16="http://schemas.microsoft.com/office/drawing/2014/main" id="{16465CE8-A242-1948-A8F6-F0E98B6AECDB}"/>
              </a:ext>
            </a:extLst>
          </p:cNvPr>
          <p:cNvGrpSpPr>
            <a:grpSpLocks/>
          </p:cNvGrpSpPr>
          <p:nvPr/>
        </p:nvGrpSpPr>
        <p:grpSpPr bwMode="auto">
          <a:xfrm>
            <a:off x="5543550" y="114300"/>
            <a:ext cx="2171700" cy="2800350"/>
            <a:chOff x="3696" y="96"/>
            <a:chExt cx="1824" cy="2352"/>
          </a:xfrm>
        </p:grpSpPr>
        <p:pic>
          <p:nvPicPr>
            <p:cNvPr id="5125" name="Picture 6" descr="Boole">
              <a:extLst>
                <a:ext uri="{FF2B5EF4-FFF2-40B4-BE49-F238E27FC236}">
                  <a16:creationId xmlns:a16="http://schemas.microsoft.com/office/drawing/2014/main" id="{E96B4A71-5B55-334D-805E-A2E460A1BF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3" y="96"/>
              <a:ext cx="1500"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7">
              <a:extLst>
                <a:ext uri="{FF2B5EF4-FFF2-40B4-BE49-F238E27FC236}">
                  <a16:creationId xmlns:a16="http://schemas.microsoft.com/office/drawing/2014/main" id="{CA84A39F-D84C-9847-91A4-456E72539A07}"/>
                </a:ext>
              </a:extLst>
            </p:cNvPr>
            <p:cNvSpPr>
              <a:spLocks noChangeArrowheads="1"/>
            </p:cNvSpPr>
            <p:nvPr/>
          </p:nvSpPr>
          <p:spPr bwMode="auto">
            <a:xfrm>
              <a:off x="3696" y="1968"/>
              <a:ext cx="182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350">
                  <a:solidFill>
                    <a:srgbClr val="003399"/>
                  </a:solidFill>
                  <a:latin typeface="Comic Sans MS" panose="030F0902030302020204" pitchFamily="66" charset="0"/>
                </a:rPr>
                <a:t>George Boole, 1815-1864</a:t>
              </a:r>
            </a:p>
            <a:p>
              <a:pPr algn="ctr">
                <a:lnSpc>
                  <a:spcPct val="90000"/>
                </a:lnSpc>
                <a:spcBef>
                  <a:spcPct val="60000"/>
                </a:spcBef>
                <a:buClr>
                  <a:srgbClr val="006600"/>
                </a:buClr>
                <a:buSzPct val="100000"/>
                <a:buFont typeface="Wingdings" pitchFamily="2" charset="2"/>
                <a:buNone/>
              </a:pPr>
              <a:r>
                <a:rPr lang="en-US" altLang="en-US" sz="1350">
                  <a:solidFill>
                    <a:srgbClr val="003399"/>
                  </a:solidFill>
                  <a:latin typeface="Comic Sans MS" panose="030F0902030302020204" pitchFamily="66" charset="0"/>
                </a:rPr>
                <a:t>(“</a:t>
              </a:r>
              <a:r>
                <a:rPr lang="en-US" altLang="en-US" sz="1350" i="1">
                  <a:solidFill>
                    <a:srgbClr val="003399"/>
                  </a:solidFill>
                  <a:latin typeface="Comic Sans MS" panose="030F0902030302020204" pitchFamily="66" charset="0"/>
                </a:rPr>
                <a:t>A Calculus of Logic</a:t>
              </a:r>
              <a:r>
                <a:rPr lang="en-US" altLang="en-US" sz="1350">
                  <a:solidFill>
                    <a:srgbClr val="003399"/>
                  </a:solidFill>
                  <a:latin typeface="Comic Sans MS" panose="030F0902030302020204" pitchFamily="66" charset="0"/>
                </a:rPr>
                <a:t>”)</a:t>
              </a:r>
            </a:p>
            <a:p>
              <a:pPr algn="ctr">
                <a:lnSpc>
                  <a:spcPct val="90000"/>
                </a:lnSpc>
                <a:spcBef>
                  <a:spcPct val="60000"/>
                </a:spcBef>
                <a:buClr>
                  <a:srgbClr val="006600"/>
                </a:buClr>
                <a:buSzPct val="100000"/>
                <a:buFont typeface="Wingdings" pitchFamily="2" charset="2"/>
                <a:buChar char="n"/>
              </a:pPr>
              <a:endParaRPr lang="en-US" altLang="en-US" sz="1350">
                <a:solidFill>
                  <a:srgbClr val="003399"/>
                </a:solidFill>
                <a:latin typeface="Comic Sans MS" panose="030F0902030302020204" pitchFamily="66" charset="0"/>
              </a:endParaRPr>
            </a:p>
          </p:txBody>
        </p:sp>
      </p:grpSp>
    </p:spTree>
    <p:extLst>
      <p:ext uri="{BB962C8B-B14F-4D97-AF65-F5344CB8AC3E}">
        <p14:creationId xmlns:p14="http://schemas.microsoft.com/office/powerpoint/2010/main" val="3667878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8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82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582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582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582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5828">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05828">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05828">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C8F4B27-9677-CF47-A791-AE1467532B7D}"/>
              </a:ext>
            </a:extLst>
          </p:cNvPr>
          <p:cNvSpPr>
            <a:spLocks noGrp="1" noChangeArrowheads="1"/>
          </p:cNvSpPr>
          <p:nvPr>
            <p:ph type="title"/>
          </p:nvPr>
        </p:nvSpPr>
        <p:spPr>
          <a:xfrm>
            <a:off x="117022" y="0"/>
            <a:ext cx="7886700" cy="994172"/>
          </a:xfrm>
        </p:spPr>
        <p:txBody>
          <a:bodyPr/>
          <a:lstStyle/>
          <a:p>
            <a:r>
              <a:rPr lang="en-US" altLang="en-US" dirty="0"/>
              <a:t>Gate logic</a:t>
            </a:r>
          </a:p>
        </p:txBody>
      </p:sp>
      <p:sp>
        <p:nvSpPr>
          <p:cNvPr id="217091" name="Rectangle 3">
            <a:extLst>
              <a:ext uri="{FF2B5EF4-FFF2-40B4-BE49-F238E27FC236}">
                <a16:creationId xmlns:a16="http://schemas.microsoft.com/office/drawing/2014/main" id="{7956CAAE-CCFE-9B42-90FB-95400D6BB913}"/>
              </a:ext>
            </a:extLst>
          </p:cNvPr>
          <p:cNvSpPr>
            <a:spLocks noGrp="1" noChangeArrowheads="1"/>
          </p:cNvSpPr>
          <p:nvPr>
            <p:ph type="body" idx="1"/>
          </p:nvPr>
        </p:nvSpPr>
        <p:spPr>
          <a:xfrm>
            <a:off x="1314450" y="1023257"/>
            <a:ext cx="6457950" cy="342900"/>
          </a:xfrm>
        </p:spPr>
        <p:txBody>
          <a:bodyPr/>
          <a:lstStyle/>
          <a:p>
            <a:r>
              <a:rPr lang="en-US" altLang="en-US" sz="1350"/>
              <a:t>Gate logic – a gate architecture designed to implement a Boolean function</a:t>
            </a:r>
          </a:p>
        </p:txBody>
      </p:sp>
      <p:grpSp>
        <p:nvGrpSpPr>
          <p:cNvPr id="2" name="Group 14">
            <a:extLst>
              <a:ext uri="{FF2B5EF4-FFF2-40B4-BE49-F238E27FC236}">
                <a16:creationId xmlns:a16="http://schemas.microsoft.com/office/drawing/2014/main" id="{DE666AE4-5E32-734F-BAA5-50FC171315C5}"/>
              </a:ext>
            </a:extLst>
          </p:cNvPr>
          <p:cNvGrpSpPr>
            <a:grpSpLocks/>
          </p:cNvGrpSpPr>
          <p:nvPr/>
        </p:nvGrpSpPr>
        <p:grpSpPr bwMode="auto">
          <a:xfrm>
            <a:off x="1314450" y="1537607"/>
            <a:ext cx="6457950" cy="914400"/>
            <a:chOff x="144" y="1008"/>
            <a:chExt cx="5424" cy="768"/>
          </a:xfrm>
        </p:grpSpPr>
        <p:pic>
          <p:nvPicPr>
            <p:cNvPr id="6153" name="Picture 5" descr="Bouquet">
              <a:extLst>
                <a:ext uri="{FF2B5EF4-FFF2-40B4-BE49-F238E27FC236}">
                  <a16:creationId xmlns:a16="http://schemas.microsoft.com/office/drawing/2014/main" id="{DB9A162A-76F7-5A4F-ACFB-1E6B09E4CC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0" y="1248"/>
              <a:ext cx="480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54" name="Rectangle 7">
              <a:extLst>
                <a:ext uri="{FF2B5EF4-FFF2-40B4-BE49-F238E27FC236}">
                  <a16:creationId xmlns:a16="http://schemas.microsoft.com/office/drawing/2014/main" id="{0D2BD393-35F3-2348-A623-022070EC0F01}"/>
                </a:ext>
              </a:extLst>
            </p:cNvPr>
            <p:cNvSpPr>
              <a:spLocks noChangeArrowheads="1"/>
            </p:cNvSpPr>
            <p:nvPr/>
          </p:nvSpPr>
          <p:spPr bwMode="auto">
            <a:xfrm>
              <a:off x="144" y="1008"/>
              <a:ext cx="54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a:latin typeface="Comic Sans MS" panose="030F0902030302020204" pitchFamily="66" charset="0"/>
                </a:rPr>
                <a:t>Elementary gates:</a:t>
              </a:r>
            </a:p>
          </p:txBody>
        </p:sp>
      </p:grpSp>
      <p:grpSp>
        <p:nvGrpSpPr>
          <p:cNvPr id="3" name="Group 15">
            <a:extLst>
              <a:ext uri="{FF2B5EF4-FFF2-40B4-BE49-F238E27FC236}">
                <a16:creationId xmlns:a16="http://schemas.microsoft.com/office/drawing/2014/main" id="{1E341977-F709-CD4B-B08E-A88B860EB592}"/>
              </a:ext>
            </a:extLst>
          </p:cNvPr>
          <p:cNvGrpSpPr>
            <a:grpSpLocks/>
          </p:cNvGrpSpPr>
          <p:nvPr/>
        </p:nvGrpSpPr>
        <p:grpSpPr bwMode="auto">
          <a:xfrm>
            <a:off x="1314450" y="2737757"/>
            <a:ext cx="6457950" cy="1771650"/>
            <a:chOff x="144" y="2016"/>
            <a:chExt cx="5424" cy="1488"/>
          </a:xfrm>
        </p:grpSpPr>
        <p:pic>
          <p:nvPicPr>
            <p:cNvPr id="6151" name="Picture 6" descr="Bouquet">
              <a:extLst>
                <a:ext uri="{FF2B5EF4-FFF2-40B4-BE49-F238E27FC236}">
                  <a16:creationId xmlns:a16="http://schemas.microsoft.com/office/drawing/2014/main" id="{BFA5DBED-6AD5-DE42-BCCD-6463884BBEA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4" y="2208"/>
              <a:ext cx="3936"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52" name="Rectangle 8">
              <a:extLst>
                <a:ext uri="{FF2B5EF4-FFF2-40B4-BE49-F238E27FC236}">
                  <a16:creationId xmlns:a16="http://schemas.microsoft.com/office/drawing/2014/main" id="{55CA0556-1863-3446-BE48-3DF1CFB4818A}"/>
                </a:ext>
              </a:extLst>
            </p:cNvPr>
            <p:cNvSpPr>
              <a:spLocks noChangeArrowheads="1"/>
            </p:cNvSpPr>
            <p:nvPr/>
          </p:nvSpPr>
          <p:spPr bwMode="auto">
            <a:xfrm>
              <a:off x="144" y="2016"/>
              <a:ext cx="54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a:latin typeface="Comic Sans MS" panose="030F0902030302020204" pitchFamily="66" charset="0"/>
                </a:rPr>
                <a:t>Composite gates:</a:t>
              </a:r>
            </a:p>
          </p:txBody>
        </p:sp>
      </p:grpSp>
      <p:sp>
        <p:nvSpPr>
          <p:cNvPr id="217097" name="Rectangle 9">
            <a:extLst>
              <a:ext uri="{FF2B5EF4-FFF2-40B4-BE49-F238E27FC236}">
                <a16:creationId xmlns:a16="http://schemas.microsoft.com/office/drawing/2014/main" id="{BC8BE7FF-B49D-1047-8FFE-AAF4C4223721}"/>
              </a:ext>
            </a:extLst>
          </p:cNvPr>
          <p:cNvSpPr>
            <a:spLocks noChangeArrowheads="1"/>
          </p:cNvSpPr>
          <p:nvPr/>
        </p:nvSpPr>
        <p:spPr bwMode="auto">
          <a:xfrm>
            <a:off x="1371600" y="4738007"/>
            <a:ext cx="60626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u="sng">
                <a:latin typeface="Comic Sans MS" panose="030F0902030302020204" pitchFamily="66" charset="0"/>
              </a:rPr>
              <a:t>Important distinction:</a:t>
            </a:r>
            <a:r>
              <a:rPr lang="en-US" altLang="en-US" sz="1350">
                <a:latin typeface="Comic Sans MS" panose="030F0902030302020204" pitchFamily="66" charset="0"/>
              </a:rPr>
              <a:t> Interface (</a:t>
            </a:r>
            <a:r>
              <a:rPr lang="en-US" altLang="en-US" sz="1350" i="1">
                <a:solidFill>
                  <a:srgbClr val="990033"/>
                </a:solidFill>
                <a:latin typeface="Comic Sans MS" panose="030F0902030302020204" pitchFamily="66" charset="0"/>
              </a:rPr>
              <a:t>what</a:t>
            </a:r>
            <a:r>
              <a:rPr lang="en-US" altLang="en-US" sz="1350">
                <a:latin typeface="Comic Sans MS" panose="030F0902030302020204" pitchFamily="66" charset="0"/>
              </a:rPr>
              <a:t>) VS implementation (</a:t>
            </a:r>
            <a:r>
              <a:rPr lang="en-US" altLang="en-US" sz="1350" i="1">
                <a:solidFill>
                  <a:srgbClr val="990033"/>
                </a:solidFill>
                <a:latin typeface="Comic Sans MS" panose="030F0902030302020204" pitchFamily="66" charset="0"/>
              </a:rPr>
              <a:t>how</a:t>
            </a:r>
            <a:r>
              <a:rPr lang="en-US" altLang="en-US" sz="1350">
                <a:latin typeface="Comic Sans MS" panose="030F0902030302020204" pitchFamily="66" charset="0"/>
              </a:rPr>
              <a:t>).</a:t>
            </a:r>
          </a:p>
        </p:txBody>
      </p:sp>
    </p:spTree>
    <p:extLst>
      <p:ext uri="{BB962C8B-B14F-4D97-AF65-F5344CB8AC3E}">
        <p14:creationId xmlns:p14="http://schemas.microsoft.com/office/powerpoint/2010/main" val="1625711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7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autoUpdateAnimBg="0"/>
      <p:bldP spid="21709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r>
              <a:rPr lang="en-US" altLang="en-US" dirty="0"/>
              <a:t>Gate logic</a:t>
            </a:r>
          </a:p>
        </p:txBody>
      </p:sp>
      <p:grpSp>
        <p:nvGrpSpPr>
          <p:cNvPr id="2" name="Group 39">
            <a:extLst>
              <a:ext uri="{FF2B5EF4-FFF2-40B4-BE49-F238E27FC236}">
                <a16:creationId xmlns:a16="http://schemas.microsoft.com/office/drawing/2014/main" id="{CEF4DFD4-EB90-4F48-955A-6C48124D350B}"/>
              </a:ext>
            </a:extLst>
          </p:cNvPr>
          <p:cNvGrpSpPr>
            <a:grpSpLocks/>
          </p:cNvGrpSpPr>
          <p:nvPr/>
        </p:nvGrpSpPr>
        <p:grpSpPr bwMode="auto">
          <a:xfrm>
            <a:off x="3869532" y="2356247"/>
            <a:ext cx="3755231" cy="2355308"/>
            <a:chOff x="1488" y="1710"/>
            <a:chExt cx="3472" cy="2349"/>
          </a:xfrm>
        </p:grpSpPr>
        <p:grpSp>
          <p:nvGrpSpPr>
            <p:cNvPr id="7179" name="Group 38">
              <a:extLst>
                <a:ext uri="{FF2B5EF4-FFF2-40B4-BE49-F238E27FC236}">
                  <a16:creationId xmlns:a16="http://schemas.microsoft.com/office/drawing/2014/main" id="{75D5AD2E-1E8C-8241-AC74-1C033DBDAB03}"/>
                </a:ext>
              </a:extLst>
            </p:cNvPr>
            <p:cNvGrpSpPr>
              <a:grpSpLocks/>
            </p:cNvGrpSpPr>
            <p:nvPr/>
          </p:nvGrpSpPr>
          <p:grpSpPr bwMode="auto">
            <a:xfrm>
              <a:off x="1488" y="1968"/>
              <a:ext cx="3472" cy="2091"/>
              <a:chOff x="1488" y="1968"/>
              <a:chExt cx="3472" cy="2091"/>
            </a:xfrm>
          </p:grpSpPr>
          <p:graphicFrame>
            <p:nvGraphicFramePr>
              <p:cNvPr id="7181" name="Object 24">
                <a:extLst>
                  <a:ext uri="{FF2B5EF4-FFF2-40B4-BE49-F238E27FC236}">
                    <a16:creationId xmlns:a16="http://schemas.microsoft.com/office/drawing/2014/main" id="{6202D35B-64BF-4242-978A-E77D5D18F38B}"/>
                  </a:ext>
                </a:extLst>
              </p:cNvPr>
              <p:cNvGraphicFramePr>
                <a:graphicFrameLocks noChangeAspect="1"/>
              </p:cNvGraphicFramePr>
              <p:nvPr/>
            </p:nvGraphicFramePr>
            <p:xfrm>
              <a:off x="1488" y="1968"/>
              <a:ext cx="3456" cy="1806"/>
            </p:xfrm>
            <a:graphic>
              <a:graphicData uri="http://schemas.openxmlformats.org/presentationml/2006/ole">
                <mc:AlternateContent xmlns:mc="http://schemas.openxmlformats.org/markup-compatibility/2006">
                  <mc:Choice xmlns:v="urn:schemas-microsoft-com:vml" Requires="v">
                    <p:oleObj spid="_x0000_s2381" r:id="rId4" imgW="13557250" imgH="5492750" progId="Visio.Drawing.6">
                      <p:embed/>
                    </p:oleObj>
                  </mc:Choice>
                  <mc:Fallback>
                    <p:oleObj r:id="rId4" imgW="13557250" imgH="5492750" progId="Visio.Drawing.6">
                      <p:embed/>
                      <p:pic>
                        <p:nvPicPr>
                          <p:cNvPr id="7181" name="Object 24">
                            <a:extLst>
                              <a:ext uri="{FF2B5EF4-FFF2-40B4-BE49-F238E27FC236}">
                                <a16:creationId xmlns:a16="http://schemas.microsoft.com/office/drawing/2014/main" id="{6202D35B-64BF-4242-978A-E77D5D18F3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460" r="17877"/>
                          <a:stretch>
                            <a:fillRect/>
                          </a:stretch>
                        </p:blipFill>
                        <p:spPr bwMode="auto">
                          <a:xfrm>
                            <a:off x="1488" y="1968"/>
                            <a:ext cx="3456" cy="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2" name="Rectangle 18" descr="Bouquet">
                <a:extLst>
                  <a:ext uri="{FF2B5EF4-FFF2-40B4-BE49-F238E27FC236}">
                    <a16:creationId xmlns:a16="http://schemas.microsoft.com/office/drawing/2014/main" id="{31D74F37-A96A-9440-A3A7-C572C1816056}"/>
                  </a:ext>
                </a:extLst>
              </p:cNvPr>
              <p:cNvSpPr>
                <a:spLocks noChangeArrowheads="1"/>
              </p:cNvSpPr>
              <p:nvPr/>
            </p:nvSpPr>
            <p:spPr bwMode="auto">
              <a:xfrm>
                <a:off x="1792" y="3783"/>
                <a:ext cx="3168"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200">
                    <a:latin typeface="Comic Sans MS" panose="030F0902030302020204" pitchFamily="66" charset="0"/>
                    <a:cs typeface="Times New Roman" panose="02020603050405020304" pitchFamily="18" charset="0"/>
                  </a:rPr>
                  <a:t>Xor(a,b) = Or(And(a,Not(b)),And(Not(a),b)))</a:t>
                </a:r>
                <a:r>
                  <a:rPr lang="en-US" altLang="en-US" sz="1200">
                    <a:latin typeface="Times New Roman" panose="02020603050405020304" pitchFamily="18" charset="0"/>
                    <a:cs typeface="Times New Roman" panose="02020603050405020304" pitchFamily="18" charset="0"/>
                  </a:rPr>
                  <a:t> </a:t>
                </a:r>
                <a:endParaRPr lang="en-US" altLang="en-US" sz="1200">
                  <a:latin typeface="Times New Roman" panose="02020603050405020304" pitchFamily="18" charset="0"/>
                </a:endParaRPr>
              </a:p>
            </p:txBody>
          </p:sp>
        </p:grpSp>
        <p:sp>
          <p:nvSpPr>
            <p:cNvPr id="7180" name="Rectangle 21">
              <a:extLst>
                <a:ext uri="{FF2B5EF4-FFF2-40B4-BE49-F238E27FC236}">
                  <a16:creationId xmlns:a16="http://schemas.microsoft.com/office/drawing/2014/main" id="{B01D1302-E23D-0441-82F3-07B0A59DF427}"/>
                </a:ext>
              </a:extLst>
            </p:cNvPr>
            <p:cNvSpPr>
              <a:spLocks noChangeArrowheads="1"/>
            </p:cNvSpPr>
            <p:nvPr/>
          </p:nvSpPr>
          <p:spPr bwMode="auto">
            <a:xfrm>
              <a:off x="2448" y="1710"/>
              <a:ext cx="16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200000"/>
                </a:lnSpc>
                <a:spcBef>
                  <a:spcPct val="30000"/>
                </a:spcBef>
                <a:buClr>
                  <a:srgbClr val="006600"/>
                </a:buClr>
                <a:buSzPct val="100000"/>
                <a:buFont typeface="Wingdings" pitchFamily="2" charset="2"/>
                <a:buNone/>
              </a:pPr>
              <a:r>
                <a:rPr lang="en-US" altLang="en-US" sz="1200">
                  <a:solidFill>
                    <a:srgbClr val="990033"/>
                  </a:solidFill>
                  <a:latin typeface="Comic Sans MS" panose="030F0902030302020204" pitchFamily="66" charset="0"/>
                  <a:cs typeface="Arial" panose="020B0604020202020204" pitchFamily="34" charset="0"/>
                </a:rPr>
                <a:t>Implementation</a:t>
              </a:r>
            </a:p>
          </p:txBody>
        </p:sp>
      </p:grpSp>
      <p:grpSp>
        <p:nvGrpSpPr>
          <p:cNvPr id="4" name="Group 36">
            <a:extLst>
              <a:ext uri="{FF2B5EF4-FFF2-40B4-BE49-F238E27FC236}">
                <a16:creationId xmlns:a16="http://schemas.microsoft.com/office/drawing/2014/main" id="{18FAF27E-CBB8-3A44-8D23-4852477EFC2F}"/>
              </a:ext>
            </a:extLst>
          </p:cNvPr>
          <p:cNvGrpSpPr>
            <a:grpSpLocks/>
          </p:cNvGrpSpPr>
          <p:nvPr/>
        </p:nvGrpSpPr>
        <p:grpSpPr bwMode="auto">
          <a:xfrm>
            <a:off x="1257829" y="1920214"/>
            <a:ext cx="2051447" cy="2514600"/>
            <a:chOff x="144" y="624"/>
            <a:chExt cx="1723" cy="2112"/>
          </a:xfrm>
        </p:grpSpPr>
        <p:graphicFrame>
          <p:nvGraphicFramePr>
            <p:cNvPr id="7177" name="Object 23">
              <a:extLst>
                <a:ext uri="{FF2B5EF4-FFF2-40B4-BE49-F238E27FC236}">
                  <a16:creationId xmlns:a16="http://schemas.microsoft.com/office/drawing/2014/main" id="{11497BB0-9C3B-6649-A924-B1C45F550D77}"/>
                </a:ext>
              </a:extLst>
            </p:cNvPr>
            <p:cNvGraphicFramePr>
              <a:graphicFrameLocks noChangeAspect="1"/>
            </p:cNvGraphicFramePr>
            <p:nvPr/>
          </p:nvGraphicFramePr>
          <p:xfrm>
            <a:off x="144" y="912"/>
            <a:ext cx="1723" cy="1824"/>
          </p:xfrm>
          <a:graphic>
            <a:graphicData uri="http://schemas.openxmlformats.org/presentationml/2006/ole">
              <mc:AlternateContent xmlns:mc="http://schemas.openxmlformats.org/markup-compatibility/2006">
                <mc:Choice xmlns:v="urn:schemas-microsoft-com:vml" Requires="v">
                  <p:oleObj spid="_x0000_s2382" r:id="rId6" imgW="1397000" imgH="1403350" progId="Visio.Drawing.6">
                    <p:embed/>
                  </p:oleObj>
                </mc:Choice>
                <mc:Fallback>
                  <p:oleObj r:id="rId6" imgW="1397000" imgH="1403350" progId="Visio.Drawing.6">
                    <p:embed/>
                    <p:pic>
                      <p:nvPicPr>
                        <p:cNvPr id="7177" name="Object 23">
                          <a:extLst>
                            <a:ext uri="{FF2B5EF4-FFF2-40B4-BE49-F238E27FC236}">
                              <a16:creationId xmlns:a16="http://schemas.microsoft.com/office/drawing/2014/main" id="{11497BB0-9C3B-6649-A924-B1C45F550D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 y="912"/>
                          <a:ext cx="1723"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8" name="Rectangle 22">
              <a:extLst>
                <a:ext uri="{FF2B5EF4-FFF2-40B4-BE49-F238E27FC236}">
                  <a16:creationId xmlns:a16="http://schemas.microsoft.com/office/drawing/2014/main" id="{2BB2F128-94CA-CC41-AB71-673E22415FB7}"/>
                </a:ext>
              </a:extLst>
            </p:cNvPr>
            <p:cNvSpPr>
              <a:spLocks noChangeArrowheads="1"/>
            </p:cNvSpPr>
            <p:nvPr/>
          </p:nvSpPr>
          <p:spPr bwMode="auto">
            <a:xfrm>
              <a:off x="288" y="624"/>
              <a:ext cx="9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200000"/>
                </a:lnSpc>
                <a:spcBef>
                  <a:spcPct val="30000"/>
                </a:spcBef>
                <a:buClr>
                  <a:srgbClr val="006600"/>
                </a:buClr>
                <a:buSzPct val="100000"/>
                <a:buFont typeface="Wingdings" pitchFamily="2" charset="2"/>
                <a:buNone/>
              </a:pPr>
              <a:r>
                <a:rPr lang="en-US" altLang="en-US" sz="1200">
                  <a:solidFill>
                    <a:srgbClr val="990033"/>
                  </a:solidFill>
                  <a:latin typeface="Comic Sans MS" panose="030F0902030302020204" pitchFamily="66" charset="0"/>
                  <a:cs typeface="Arial" panose="020B0604020202020204" pitchFamily="34" charset="0"/>
                </a:rPr>
                <a:t>Interface</a:t>
              </a:r>
            </a:p>
          </p:txBody>
        </p:sp>
      </p:gr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4972050" y="57150"/>
            <a:ext cx="2971800" cy="2228850"/>
            <a:chOff x="3408" y="48"/>
            <a:chExt cx="2496" cy="1872"/>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a:solidFill>
                    <a:srgbClr val="003399"/>
                  </a:solidFill>
                  <a:latin typeface="Comic Sans MS" panose="030F0902030302020204" pitchFamily="66" charset="0"/>
                </a:rPr>
                <a:t>Claude Shannon, 1916-2001</a:t>
              </a:r>
            </a:p>
            <a:p>
              <a:pPr algn="ctr">
                <a:lnSpc>
                  <a:spcPct val="90000"/>
                </a:lnSpc>
                <a:spcBef>
                  <a:spcPct val="60000"/>
                </a:spcBef>
                <a:buClr>
                  <a:srgbClr val="006600"/>
                </a:buClr>
                <a:buSzPct val="100000"/>
                <a:buFont typeface="Wingdings" pitchFamily="2" charset="2"/>
                <a:buNone/>
              </a:pPr>
              <a:r>
                <a:rPr lang="en-US" altLang="en-US" sz="1200" i="1">
                  <a:solidFill>
                    <a:srgbClr val="003399"/>
                  </a:solidFill>
                  <a:latin typeface="Comic Sans MS" panose="030F0902030302020204" pitchFamily="66" charset="0"/>
                </a:rPr>
                <a:t>(“Symbolic Analysis of Relay and Switching Circuits”</a:t>
              </a:r>
              <a:r>
                <a:rPr lang="en-US" altLang="en-US" sz="1350">
                  <a:solidFill>
                    <a:srgbClr val="003399"/>
                  </a:solidFill>
                  <a:latin typeface="Comic Sans MS" panose="030F0902030302020204" pitchFamily="66" charset="0"/>
                </a:rPr>
                <a:t> )</a:t>
              </a:r>
            </a:p>
            <a:p>
              <a:pPr algn="ctr">
                <a:lnSpc>
                  <a:spcPct val="90000"/>
                </a:lnSpc>
                <a:spcBef>
                  <a:spcPct val="60000"/>
                </a:spcBef>
                <a:buClr>
                  <a:srgbClr val="006600"/>
                </a:buClr>
                <a:buSzPct val="100000"/>
                <a:buFont typeface="Wingdings" pitchFamily="2" charset="2"/>
                <a:buNone/>
              </a:pPr>
              <a:endParaRPr lang="en-US" altLang="en-US" sz="135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a:solidFill>
                  <a:srgbClr val="990000"/>
                </a:solidFill>
                <a:latin typeface="Comic Sans MS" panose="030F0902030302020204" pitchFamily="66" charset="0"/>
              </a:endParaRPr>
            </a:p>
          </p:txBody>
        </p:sp>
      </p:grpSp>
    </p:spTree>
    <p:extLst>
      <p:ext uri="{BB962C8B-B14F-4D97-AF65-F5344CB8AC3E}">
        <p14:creationId xmlns:p14="http://schemas.microsoft.com/office/powerpoint/2010/main" val="2590329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24" name="组合 31"/>
          <p:cNvGrpSpPr>
            <a:grpSpLocks/>
          </p:cNvGrpSpPr>
          <p:nvPr/>
        </p:nvGrpSpPr>
        <p:grpSpPr bwMode="auto">
          <a:xfrm>
            <a:off x="497596" y="856996"/>
            <a:ext cx="8148808" cy="2075665"/>
            <a:chOff x="-121960" y="-519735"/>
            <a:chExt cx="6697737" cy="2074325"/>
          </a:xfrm>
        </p:grpSpPr>
        <p:sp>
          <p:nvSpPr>
            <p:cNvPr id="9225" name="文本框 29"/>
            <p:cNvSpPr txBox="1">
              <a:spLocks noChangeArrowheads="1"/>
            </p:cNvSpPr>
            <p:nvPr/>
          </p:nvSpPr>
          <p:spPr bwMode="auto">
            <a:xfrm>
              <a:off x="109671" y="-519735"/>
              <a:ext cx="4144188" cy="64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eaLnBrk="1" hangingPunct="1"/>
              <a:r>
                <a:rPr lang="zh-CN" altLang="en-US" sz="3600" b="1" dirty="0">
                  <a:solidFill>
                    <a:srgbClr val="1E1E1E"/>
                  </a:solidFill>
                  <a:latin typeface="+mj-ea"/>
                  <a:ea typeface="+mj-ea"/>
                </a:rPr>
                <a:t>计算思维就是决策方法论</a:t>
              </a:r>
            </a:p>
          </p:txBody>
        </p:sp>
        <p:sp>
          <p:nvSpPr>
            <p:cNvPr id="9226" name="文本框 30"/>
            <p:cNvSpPr txBox="1">
              <a:spLocks noChangeArrowheads="1"/>
            </p:cNvSpPr>
            <p:nvPr/>
          </p:nvSpPr>
          <p:spPr bwMode="auto">
            <a:xfrm>
              <a:off x="-121960" y="539583"/>
              <a:ext cx="6697737" cy="1015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eaLnBrk="1" hangingPunct="1"/>
              <a:r>
                <a:rPr lang="zh-CN" altLang="en-US" sz="3200" b="1" dirty="0">
                  <a:solidFill>
                    <a:srgbClr val="1E1E1E"/>
                  </a:solidFill>
                  <a:latin typeface="+mj-ea"/>
                  <a:ea typeface="+mj-ea"/>
                </a:rPr>
                <a:t>棋经得算篇：</a:t>
              </a:r>
              <a:endParaRPr lang="en-US" altLang="zh-CN" sz="3200" b="1" dirty="0">
                <a:solidFill>
                  <a:srgbClr val="1E1E1E"/>
                </a:solidFill>
                <a:latin typeface="+mj-ea"/>
                <a:ea typeface="+mj-ea"/>
              </a:endParaRPr>
            </a:p>
            <a:p>
              <a:pPr eaLnBrk="1" hangingPunct="1"/>
              <a:r>
                <a:rPr lang="zh-CN" altLang="en-US" sz="2800" b="1" dirty="0">
                  <a:solidFill>
                    <a:srgbClr val="0070C0"/>
                  </a:solidFill>
                  <a:latin typeface="+mj-ea"/>
                  <a:ea typeface="+mj-ea"/>
                </a:rPr>
                <a:t>“</a:t>
              </a:r>
              <a:r>
                <a:rPr lang="en-US" altLang="x-none" sz="2800" b="1" dirty="0" err="1">
                  <a:solidFill>
                    <a:srgbClr val="0070C0"/>
                  </a:solidFill>
                  <a:latin typeface="+mj-ea"/>
                  <a:ea typeface="+mj-ea"/>
                </a:rPr>
                <a:t>兵法曰</a:t>
              </a:r>
              <a:r>
                <a:rPr lang="zh-CN" altLang="en-US" sz="2800" b="1" dirty="0">
                  <a:solidFill>
                    <a:srgbClr val="1E1E1E"/>
                  </a:solidFill>
                  <a:latin typeface="+mj-ea"/>
                  <a:ea typeface="+mj-ea"/>
                </a:rPr>
                <a:t>：</a:t>
              </a:r>
              <a:r>
                <a:rPr lang="en-US" altLang="zh-CN" sz="2800" b="1" dirty="0">
                  <a:solidFill>
                    <a:srgbClr val="FF0000"/>
                  </a:solidFill>
                  <a:latin typeface="+mj-ea"/>
                  <a:ea typeface="+mj-ea"/>
                </a:rPr>
                <a:t>’</a:t>
              </a:r>
              <a:r>
                <a:rPr lang="zh-CN" altLang="en-US" sz="2800" b="1" dirty="0">
                  <a:solidFill>
                    <a:srgbClr val="FF0000"/>
                  </a:solidFill>
                  <a:latin typeface="+mj-ea"/>
                  <a:ea typeface="+mj-ea"/>
                </a:rPr>
                <a:t>多算胜，少算不胜，况无算乎？</a:t>
              </a:r>
              <a:r>
                <a:rPr lang="en-US" altLang="zh-CN" sz="2800" b="1" dirty="0">
                  <a:solidFill>
                    <a:srgbClr val="FF0000"/>
                  </a:solidFill>
                  <a:latin typeface="+mj-ea"/>
                  <a:ea typeface="+mj-ea"/>
                </a:rPr>
                <a:t>’</a:t>
              </a:r>
              <a:r>
                <a:rPr lang="zh-CN" altLang="en-US" sz="2800" b="1" dirty="0">
                  <a:solidFill>
                    <a:srgbClr val="0070C0"/>
                  </a:solidFill>
                  <a:latin typeface="+mj-ea"/>
                  <a:ea typeface="+mj-ea"/>
                </a:rPr>
                <a:t>”</a:t>
              </a:r>
            </a:p>
          </p:txBody>
        </p:sp>
      </p:grpSp>
      <p:pic>
        <p:nvPicPr>
          <p:cNvPr id="7" name="Picture 6">
            <a:hlinkClick r:id="rId2"/>
            <a:extLst>
              <a:ext uri="{FF2B5EF4-FFF2-40B4-BE49-F238E27FC236}">
                <a16:creationId xmlns:a16="http://schemas.microsoft.com/office/drawing/2014/main" id="{691DA12A-C405-4F49-81D0-71CA708125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97161" y="3110432"/>
            <a:ext cx="4149678" cy="1659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474469"/>
      </p:ext>
    </p:extLst>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r>
              <a:rPr lang="en-US" altLang="en-US" dirty="0"/>
              <a:t>The most famous master thesis</a:t>
            </a:r>
          </a:p>
        </p:txBody>
      </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5970270" y="320642"/>
            <a:ext cx="2971800" cy="1710928"/>
            <a:chOff x="3408" y="48"/>
            <a:chExt cx="2496" cy="1437"/>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dirty="0">
                  <a:solidFill>
                    <a:srgbClr val="003399"/>
                  </a:solidFill>
                  <a:latin typeface="Comic Sans MS" panose="030F0902030302020204" pitchFamily="66" charset="0"/>
                </a:rPr>
                <a:t>Claude Shannon, 1916-2001</a:t>
              </a:r>
              <a:endParaRPr lang="en-US" altLang="en-US" sz="1350" dirty="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dirty="0">
                <a:solidFill>
                  <a:srgbClr val="990000"/>
                </a:solidFill>
                <a:latin typeface="Comic Sans MS" panose="030F0902030302020204" pitchFamily="66" charset="0"/>
              </a:endParaRPr>
            </a:p>
          </p:txBody>
        </p:sp>
      </p:grpSp>
      <p:pic>
        <p:nvPicPr>
          <p:cNvPr id="3" name="Picture 2">
            <a:hlinkClick r:id="rId4"/>
            <a:extLst>
              <a:ext uri="{FF2B5EF4-FFF2-40B4-BE49-F238E27FC236}">
                <a16:creationId xmlns:a16="http://schemas.microsoft.com/office/drawing/2014/main" id="{1F607686-DC22-E54E-8E1C-C6E266E32361}"/>
              </a:ext>
            </a:extLst>
          </p:cNvPr>
          <p:cNvPicPr>
            <a:picLocks noChangeAspect="1"/>
          </p:cNvPicPr>
          <p:nvPr/>
        </p:nvPicPr>
        <p:blipFill>
          <a:blip r:embed="rId5"/>
          <a:stretch>
            <a:fillRect/>
          </a:stretch>
        </p:blipFill>
        <p:spPr>
          <a:xfrm>
            <a:off x="115298" y="708911"/>
            <a:ext cx="3039141" cy="4278462"/>
          </a:xfrm>
          <a:prstGeom prst="rect">
            <a:avLst/>
          </a:prstGeom>
        </p:spPr>
      </p:pic>
      <p:sp>
        <p:nvSpPr>
          <p:cNvPr id="6" name="TextBox 5">
            <a:extLst>
              <a:ext uri="{FF2B5EF4-FFF2-40B4-BE49-F238E27FC236}">
                <a16:creationId xmlns:a16="http://schemas.microsoft.com/office/drawing/2014/main" id="{B3D351BA-D2D6-D84D-8285-A1B29FC9BC2C}"/>
              </a:ext>
            </a:extLst>
          </p:cNvPr>
          <p:cNvSpPr txBox="1"/>
          <p:nvPr/>
        </p:nvSpPr>
        <p:spPr>
          <a:xfrm>
            <a:off x="201930" y="1083368"/>
            <a:ext cx="2505814" cy="738664"/>
          </a:xfrm>
          <a:prstGeom prst="rect">
            <a:avLst/>
          </a:prstGeom>
          <a:noFill/>
        </p:spPr>
        <p:txBody>
          <a:bodyPr wrap="none" rtlCol="0">
            <a:spAutoFit/>
          </a:bodyPr>
          <a:lstStyle/>
          <a:p>
            <a:pPr algn="ctr"/>
            <a:r>
              <a:rPr lang="en-TW" dirty="0"/>
              <a:t>A Symbolic Analysis</a:t>
            </a:r>
          </a:p>
          <a:p>
            <a:pPr algn="ctr"/>
            <a:r>
              <a:rPr lang="en-TW" dirty="0"/>
              <a:t> of</a:t>
            </a:r>
          </a:p>
          <a:p>
            <a:pPr algn="ctr"/>
            <a:r>
              <a:rPr lang="en-TW" dirty="0"/>
              <a:t> Relay and Switching Circuits</a:t>
            </a:r>
          </a:p>
        </p:txBody>
      </p:sp>
      <p:pic>
        <p:nvPicPr>
          <p:cNvPr id="7" name="Picture 6">
            <a:hlinkClick r:id="rId4"/>
            <a:extLst>
              <a:ext uri="{FF2B5EF4-FFF2-40B4-BE49-F238E27FC236}">
                <a16:creationId xmlns:a16="http://schemas.microsoft.com/office/drawing/2014/main" id="{86A03DC0-01FF-EC45-B938-84E40B668FCD}"/>
              </a:ext>
            </a:extLst>
          </p:cNvPr>
          <p:cNvPicPr>
            <a:picLocks noChangeAspect="1"/>
          </p:cNvPicPr>
          <p:nvPr/>
        </p:nvPicPr>
        <p:blipFill>
          <a:blip r:embed="rId6"/>
          <a:stretch>
            <a:fillRect/>
          </a:stretch>
        </p:blipFill>
        <p:spPr>
          <a:xfrm>
            <a:off x="6445760" y="2627792"/>
            <a:ext cx="2525164" cy="2359580"/>
          </a:xfrm>
          <a:prstGeom prst="rect">
            <a:avLst/>
          </a:prstGeom>
        </p:spPr>
      </p:pic>
      <p:pic>
        <p:nvPicPr>
          <p:cNvPr id="8" name="Picture 7">
            <a:hlinkClick r:id="rId4"/>
            <a:extLst>
              <a:ext uri="{FF2B5EF4-FFF2-40B4-BE49-F238E27FC236}">
                <a16:creationId xmlns:a16="http://schemas.microsoft.com/office/drawing/2014/main" id="{3FA830F0-EA11-B94F-A53F-96FB0574CF1C}"/>
              </a:ext>
            </a:extLst>
          </p:cNvPr>
          <p:cNvPicPr>
            <a:picLocks noChangeAspect="1"/>
          </p:cNvPicPr>
          <p:nvPr/>
        </p:nvPicPr>
        <p:blipFill>
          <a:blip r:embed="rId7"/>
          <a:stretch>
            <a:fillRect/>
          </a:stretch>
        </p:blipFill>
        <p:spPr>
          <a:xfrm>
            <a:off x="3344180" y="708909"/>
            <a:ext cx="2911839" cy="4278463"/>
          </a:xfrm>
          <a:prstGeom prst="rect">
            <a:avLst/>
          </a:prstGeom>
        </p:spPr>
      </p:pic>
    </p:spTree>
    <p:extLst>
      <p:ext uri="{BB962C8B-B14F-4D97-AF65-F5344CB8AC3E}">
        <p14:creationId xmlns:p14="http://schemas.microsoft.com/office/powerpoint/2010/main" val="2124268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0402" name="Object 2">
            <a:extLst>
              <a:ext uri="{FF2B5EF4-FFF2-40B4-BE49-F238E27FC236}">
                <a16:creationId xmlns:a16="http://schemas.microsoft.com/office/drawing/2014/main" id="{83E14E2F-236F-2F46-B497-6E82BE629172}"/>
              </a:ext>
            </a:extLst>
          </p:cNvPr>
          <p:cNvGraphicFramePr>
            <a:graphicFrameLocks noChangeAspect="1"/>
          </p:cNvGraphicFramePr>
          <p:nvPr/>
        </p:nvGraphicFramePr>
        <p:xfrm>
          <a:off x="1657350" y="538163"/>
          <a:ext cx="2457450" cy="1746647"/>
        </p:xfrm>
        <a:graphic>
          <a:graphicData uri="http://schemas.openxmlformats.org/presentationml/2006/ole">
            <mc:AlternateContent xmlns:mc="http://schemas.openxmlformats.org/markup-compatibility/2006">
              <mc:Choice xmlns:v="urn:schemas-microsoft-com:vml" Requires="v">
                <p:oleObj spid="_x0000_s3737" r:id="rId4" imgW="2781300" imgH="1593850" progId="Visio.Drawing.6">
                  <p:embed/>
                </p:oleObj>
              </mc:Choice>
              <mc:Fallback>
                <p:oleObj r:id="rId4" imgW="2781300" imgH="1593850" progId="Visio.Drawing.6">
                  <p:embed/>
                  <p:pic>
                    <p:nvPicPr>
                      <p:cNvPr id="230402" name="Object 2">
                        <a:extLst>
                          <a:ext uri="{FF2B5EF4-FFF2-40B4-BE49-F238E27FC236}">
                            <a16:creationId xmlns:a16="http://schemas.microsoft.com/office/drawing/2014/main" id="{83E14E2F-236F-2F46-B497-6E82BE6291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13495"/>
                      <a:stretch>
                        <a:fillRect/>
                      </a:stretch>
                    </p:blipFill>
                    <p:spPr bwMode="auto">
                      <a:xfrm>
                        <a:off x="1657350" y="538163"/>
                        <a:ext cx="2457450" cy="174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3" name="Object 3">
            <a:extLst>
              <a:ext uri="{FF2B5EF4-FFF2-40B4-BE49-F238E27FC236}">
                <a16:creationId xmlns:a16="http://schemas.microsoft.com/office/drawing/2014/main" id="{C7554929-CF19-6343-AD3E-5B0FA32E7F33}"/>
              </a:ext>
            </a:extLst>
          </p:cNvPr>
          <p:cNvGraphicFramePr>
            <a:graphicFrameLocks noChangeAspect="1"/>
          </p:cNvGraphicFramePr>
          <p:nvPr/>
        </p:nvGraphicFramePr>
        <p:xfrm>
          <a:off x="4914900" y="400050"/>
          <a:ext cx="2514600" cy="1940719"/>
        </p:xfrm>
        <a:graphic>
          <a:graphicData uri="http://schemas.openxmlformats.org/presentationml/2006/ole">
            <mc:AlternateContent xmlns:mc="http://schemas.openxmlformats.org/markup-compatibility/2006">
              <mc:Choice xmlns:v="urn:schemas-microsoft-com:vml" Requires="v">
                <p:oleObj spid="_x0000_s3738" r:id="rId6" imgW="2781300" imgH="1765300" progId="Visio.Drawing.6">
                  <p:embed/>
                </p:oleObj>
              </mc:Choice>
              <mc:Fallback>
                <p:oleObj r:id="rId6" imgW="2781300" imgH="1765300" progId="Visio.Drawing.6">
                  <p:embed/>
                  <p:pic>
                    <p:nvPicPr>
                      <p:cNvPr id="230403" name="Object 3">
                        <a:extLst>
                          <a:ext uri="{FF2B5EF4-FFF2-40B4-BE49-F238E27FC236}">
                            <a16:creationId xmlns:a16="http://schemas.microsoft.com/office/drawing/2014/main" id="{C7554929-CF19-6343-AD3E-5B0FA32E7F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15967"/>
                      <a:stretch>
                        <a:fillRect/>
                      </a:stretch>
                    </p:blipFill>
                    <p:spPr bwMode="auto">
                      <a:xfrm>
                        <a:off x="4914900" y="400050"/>
                        <a:ext cx="2514600" cy="194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4" name="Object 4">
            <a:extLst>
              <a:ext uri="{FF2B5EF4-FFF2-40B4-BE49-F238E27FC236}">
                <a16:creationId xmlns:a16="http://schemas.microsoft.com/office/drawing/2014/main" id="{43D0A312-5BE8-9246-B5B4-28C908D24BC5}"/>
              </a:ext>
            </a:extLst>
          </p:cNvPr>
          <p:cNvGraphicFramePr>
            <a:graphicFrameLocks noChangeAspect="1"/>
          </p:cNvGraphicFramePr>
          <p:nvPr/>
        </p:nvGraphicFramePr>
        <p:xfrm>
          <a:off x="1600200" y="2615803"/>
          <a:ext cx="2571750" cy="1727597"/>
        </p:xfrm>
        <a:graphic>
          <a:graphicData uri="http://schemas.openxmlformats.org/presentationml/2006/ole">
            <mc:AlternateContent xmlns:mc="http://schemas.openxmlformats.org/markup-compatibility/2006">
              <mc:Choice xmlns:v="urn:schemas-microsoft-com:vml" Requires="v">
                <p:oleObj spid="_x0000_s3739" r:id="rId8" imgW="2781300" imgH="1593850" progId="Visio.Drawing.6">
                  <p:embed/>
                </p:oleObj>
              </mc:Choice>
              <mc:Fallback>
                <p:oleObj r:id="rId8" imgW="2781300" imgH="1593850" progId="Visio.Drawing.6">
                  <p:embed/>
                  <p:pic>
                    <p:nvPicPr>
                      <p:cNvPr id="230404" name="Object 4">
                        <a:extLst>
                          <a:ext uri="{FF2B5EF4-FFF2-40B4-BE49-F238E27FC236}">
                            <a16:creationId xmlns:a16="http://schemas.microsoft.com/office/drawing/2014/main" id="{43D0A312-5BE8-9246-B5B4-28C908D24B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r="8376"/>
                      <a:stretch>
                        <a:fillRect/>
                      </a:stretch>
                    </p:blipFill>
                    <p:spPr bwMode="auto">
                      <a:xfrm>
                        <a:off x="1600200" y="2615803"/>
                        <a:ext cx="257175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5" name="Object 5">
            <a:extLst>
              <a:ext uri="{FF2B5EF4-FFF2-40B4-BE49-F238E27FC236}">
                <a16:creationId xmlns:a16="http://schemas.microsoft.com/office/drawing/2014/main" id="{822681C3-C6B4-274F-94EB-57C51BA5C533}"/>
              </a:ext>
            </a:extLst>
          </p:cNvPr>
          <p:cNvGraphicFramePr>
            <a:graphicFrameLocks noChangeAspect="1"/>
          </p:cNvGraphicFramePr>
          <p:nvPr/>
        </p:nvGraphicFramePr>
        <p:xfrm>
          <a:off x="4800600" y="2682478"/>
          <a:ext cx="2857500" cy="1489472"/>
        </p:xfrm>
        <a:graphic>
          <a:graphicData uri="http://schemas.openxmlformats.org/presentationml/2006/ole">
            <mc:AlternateContent xmlns:mc="http://schemas.openxmlformats.org/markup-compatibility/2006">
              <mc:Choice xmlns:v="urn:schemas-microsoft-com:vml" Requires="v">
                <p:oleObj spid="_x0000_s3740" r:id="rId10" imgW="4343400" imgH="1752600" progId="Visio.Drawing.6">
                  <p:embed/>
                </p:oleObj>
              </mc:Choice>
              <mc:Fallback>
                <p:oleObj r:id="rId10" imgW="4343400" imgH="1752600" progId="Visio.Drawing.6">
                  <p:embed/>
                  <p:pic>
                    <p:nvPicPr>
                      <p:cNvPr id="230405" name="Object 5">
                        <a:extLst>
                          <a:ext uri="{FF2B5EF4-FFF2-40B4-BE49-F238E27FC236}">
                            <a16:creationId xmlns:a16="http://schemas.microsoft.com/office/drawing/2014/main" id="{822681C3-C6B4-274F-94EB-57C51BA5C5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20963" r="18291" b="21187"/>
                      <a:stretch>
                        <a:fillRect/>
                      </a:stretch>
                    </p:blipFill>
                    <p:spPr bwMode="auto">
                      <a:xfrm>
                        <a:off x="4800600" y="2682478"/>
                        <a:ext cx="2857500" cy="148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8" name="Rectangle 6">
            <a:extLst>
              <a:ext uri="{FF2B5EF4-FFF2-40B4-BE49-F238E27FC236}">
                <a16:creationId xmlns:a16="http://schemas.microsoft.com/office/drawing/2014/main" id="{59512191-A986-A346-AEE6-A2082DA63777}"/>
              </a:ext>
            </a:extLst>
          </p:cNvPr>
          <p:cNvSpPr>
            <a:spLocks noChangeArrowheads="1"/>
          </p:cNvSpPr>
          <p:nvPr/>
        </p:nvSpPr>
        <p:spPr bwMode="auto">
          <a:xfrm>
            <a:off x="1257300" y="57150"/>
            <a:ext cx="657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solidFill>
                  <a:srgbClr val="663300"/>
                </a:solidFill>
              </a:rPr>
              <a:t>Circuit implementations</a:t>
            </a:r>
          </a:p>
        </p:txBody>
      </p:sp>
      <p:sp>
        <p:nvSpPr>
          <p:cNvPr id="230407" name="Rectangle 7">
            <a:extLst>
              <a:ext uri="{FF2B5EF4-FFF2-40B4-BE49-F238E27FC236}">
                <a16:creationId xmlns:a16="http://schemas.microsoft.com/office/drawing/2014/main" id="{978B9022-521C-E64E-AF51-A2286EF14B11}"/>
              </a:ext>
            </a:extLst>
          </p:cNvPr>
          <p:cNvSpPr>
            <a:spLocks noChangeArrowheads="1"/>
          </p:cNvSpPr>
          <p:nvPr/>
        </p:nvSpPr>
        <p:spPr bwMode="auto">
          <a:xfrm>
            <a:off x="1439466" y="4407694"/>
            <a:ext cx="6286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a:latin typeface="Comic Sans MS" panose="030F0902030302020204" pitchFamily="66" charset="0"/>
              </a:rPr>
              <a:t>From a computer science perspective, </a:t>
            </a:r>
            <a:br>
              <a:rPr lang="en-US" altLang="en-US" sz="1350">
                <a:latin typeface="Comic Sans MS" panose="030F0902030302020204" pitchFamily="66" charset="0"/>
              </a:rPr>
            </a:br>
            <a:r>
              <a:rPr lang="en-US" altLang="en-US" sz="1350">
                <a:latin typeface="Comic Sans MS" panose="030F0902030302020204" pitchFamily="66" charset="0"/>
              </a:rPr>
              <a:t>physical realizations of logic gates are irrelevant.</a:t>
            </a:r>
          </a:p>
        </p:txBody>
      </p:sp>
    </p:spTree>
    <p:extLst>
      <p:ext uri="{BB962C8B-B14F-4D97-AF65-F5344CB8AC3E}">
        <p14:creationId xmlns:p14="http://schemas.microsoft.com/office/powerpoint/2010/main" val="662749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04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04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304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30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0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7"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06A8DA5-21C6-DE4F-89F1-50F5D58C730A}"/>
              </a:ext>
            </a:extLst>
          </p:cNvPr>
          <p:cNvSpPr>
            <a:spLocks noGrp="1" noChangeArrowheads="1"/>
          </p:cNvSpPr>
          <p:nvPr>
            <p:ph type="title"/>
          </p:nvPr>
        </p:nvSpPr>
        <p:spPr>
          <a:xfrm>
            <a:off x="34529" y="0"/>
            <a:ext cx="7886700" cy="994172"/>
          </a:xfrm>
        </p:spPr>
        <p:txBody>
          <a:bodyPr/>
          <a:lstStyle/>
          <a:p>
            <a:r>
              <a:rPr lang="en-US" altLang="en-US" dirty="0"/>
              <a:t>Project 1: elementary logic gates</a:t>
            </a:r>
          </a:p>
        </p:txBody>
      </p:sp>
      <p:sp>
        <p:nvSpPr>
          <p:cNvPr id="9219" name="Rectangle 3">
            <a:extLst>
              <a:ext uri="{FF2B5EF4-FFF2-40B4-BE49-F238E27FC236}">
                <a16:creationId xmlns:a16="http://schemas.microsoft.com/office/drawing/2014/main" id="{5D2B5A75-6A5F-0445-8C17-4F24E8B85242}"/>
              </a:ext>
            </a:extLst>
          </p:cNvPr>
          <p:cNvSpPr>
            <a:spLocks noGrp="1" noChangeArrowheads="1"/>
          </p:cNvSpPr>
          <p:nvPr>
            <p:ph type="body" idx="1"/>
          </p:nvPr>
        </p:nvSpPr>
        <p:spPr>
          <a:xfrm>
            <a:off x="1514646" y="1101328"/>
            <a:ext cx="2709863" cy="352425"/>
          </a:xfrm>
        </p:spPr>
        <p:txBody>
          <a:bodyPr>
            <a:normAutofit fontScale="32500" lnSpcReduction="20000"/>
          </a:bodyPr>
          <a:lstStyle/>
          <a:p>
            <a:pPr>
              <a:spcAft>
                <a:spcPct val="70000"/>
              </a:spcAft>
              <a:buNone/>
              <a:tabLst>
                <a:tab pos="0" algn="l"/>
              </a:tabLst>
            </a:pPr>
            <a:r>
              <a:rPr lang="en-US" altLang="en-US" b="1" u="sng">
                <a:cs typeface="Courier New" panose="02070309020205020404" pitchFamily="49" charset="0"/>
              </a:rPr>
              <a:t>Given:</a:t>
            </a:r>
            <a:r>
              <a:rPr lang="en-US" altLang="en-US" b="1">
                <a:latin typeface="Courier New" panose="02070309020205020404" pitchFamily="49" charset="0"/>
                <a:cs typeface="Courier New" panose="02070309020205020404" pitchFamily="49" charset="0"/>
              </a:rPr>
              <a:t> Nand(a,b), false </a:t>
            </a:r>
            <a:endParaRPr lang="en-US" altLang="en-US">
              <a:cs typeface="Courier New" panose="02070309020205020404" pitchFamily="49" charset="0"/>
            </a:endParaRPr>
          </a:p>
        </p:txBody>
      </p:sp>
      <p:sp>
        <p:nvSpPr>
          <p:cNvPr id="218116" name="Rectangle 4">
            <a:extLst>
              <a:ext uri="{FF2B5EF4-FFF2-40B4-BE49-F238E27FC236}">
                <a16:creationId xmlns:a16="http://schemas.microsoft.com/office/drawing/2014/main" id="{CE3CDA33-0CDC-F643-AF17-7BDEC4E5C204}"/>
              </a:ext>
            </a:extLst>
          </p:cNvPr>
          <p:cNvSpPr>
            <a:spLocks noChangeArrowheads="1"/>
          </p:cNvSpPr>
          <p:nvPr/>
        </p:nvSpPr>
        <p:spPr bwMode="auto">
          <a:xfrm>
            <a:off x="1477736" y="1618059"/>
            <a:ext cx="3015854"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70000"/>
              </a:spcBef>
              <a:spcAft>
                <a:spcPct val="70000"/>
              </a:spcAft>
              <a:buClr>
                <a:srgbClr val="006600"/>
              </a:buClr>
              <a:buSzPct val="85000"/>
              <a:buFont typeface="Wingdings" pitchFamily="2" charset="2"/>
              <a:buNone/>
            </a:pPr>
            <a:r>
              <a:rPr lang="en-US" altLang="en-US" sz="1500" b="1" u="sng" dirty="0">
                <a:latin typeface="Comic Sans MS" panose="030F0902030302020204" pitchFamily="66" charset="0"/>
                <a:cs typeface="Courier New" panose="02070309020205020404" pitchFamily="49" charset="0"/>
              </a:rPr>
              <a:t>Build:</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Not(a)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true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And(</a:t>
            </a:r>
            <a:r>
              <a:rPr lang="en-US" altLang="en-US" sz="1500" b="1" dirty="0" err="1">
                <a:latin typeface="Courier New" panose="02070309020205020404" pitchFamily="49" charset="0"/>
                <a:cs typeface="Courier New" panose="02070309020205020404" pitchFamily="49" charset="0"/>
              </a:rPr>
              <a:t>a,b</a:t>
            </a:r>
            <a:r>
              <a:rPr lang="en-US" altLang="en-US" sz="1500" b="1" dirty="0">
                <a:latin typeface="Courier New" panose="02070309020205020404" pitchFamily="49" charset="0"/>
                <a:cs typeface="Courier New" panose="02070309020205020404" pitchFamily="49" charset="0"/>
              </a:rPr>
              <a:t>)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Or(</a:t>
            </a:r>
            <a:r>
              <a:rPr lang="en-US" altLang="en-US" sz="1500" b="1" dirty="0" err="1">
                <a:latin typeface="Courier New" panose="02070309020205020404" pitchFamily="49" charset="0"/>
                <a:cs typeface="Courier New" panose="02070309020205020404" pitchFamily="49" charset="0"/>
              </a:rPr>
              <a:t>a,b</a:t>
            </a:r>
            <a:r>
              <a:rPr lang="en-US" altLang="en-US" sz="1500" b="1" dirty="0">
                <a:latin typeface="Courier New" panose="02070309020205020404" pitchFamily="49" charset="0"/>
                <a:cs typeface="Courier New" panose="02070309020205020404" pitchFamily="49" charset="0"/>
              </a:rPr>
              <a:t>)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Mux(</a:t>
            </a:r>
            <a:r>
              <a:rPr lang="en-US" altLang="en-US" sz="1500" b="1" dirty="0" err="1">
                <a:latin typeface="Courier New" panose="02070309020205020404" pitchFamily="49" charset="0"/>
                <a:cs typeface="Courier New" panose="02070309020205020404" pitchFamily="49" charset="0"/>
              </a:rPr>
              <a:t>a,b,sel</a:t>
            </a:r>
            <a:r>
              <a:rPr lang="en-US" altLang="en-US" sz="1500" b="1" dirty="0">
                <a:latin typeface="Courier New" panose="02070309020205020404" pitchFamily="49" charset="0"/>
                <a:cs typeface="Courier New" panose="02070309020205020404" pitchFamily="49" charset="0"/>
              </a:rPr>
              <a:t>) = ...</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Courier New" panose="02070309020205020404" pitchFamily="49" charset="0"/>
              </a:rPr>
              <a:t>Etc. - 12 gates altogether.</a:t>
            </a:r>
          </a:p>
          <a:p>
            <a:pPr>
              <a:lnSpc>
                <a:spcPct val="90000"/>
              </a:lnSpc>
              <a:spcBef>
                <a:spcPct val="70000"/>
              </a:spcBef>
              <a:spcAft>
                <a:spcPct val="70000"/>
              </a:spcAft>
              <a:buClr>
                <a:srgbClr val="006600"/>
              </a:buClr>
              <a:buSzPct val="85000"/>
              <a:buFont typeface="Wingdings" pitchFamily="2" charset="2"/>
              <a:buChar char="n"/>
            </a:pPr>
            <a:endParaRPr lang="en-US" altLang="en-US" sz="1500" dirty="0">
              <a:latin typeface="Comic Sans MS" panose="030F0902030302020204" pitchFamily="66" charset="0"/>
              <a:cs typeface="Courier New" panose="02070309020205020404" pitchFamily="49" charset="0"/>
            </a:endParaRPr>
          </a:p>
        </p:txBody>
      </p:sp>
      <p:grpSp>
        <p:nvGrpSpPr>
          <p:cNvPr id="9221" name="Group 6">
            <a:extLst>
              <a:ext uri="{FF2B5EF4-FFF2-40B4-BE49-F238E27FC236}">
                <a16:creationId xmlns:a16="http://schemas.microsoft.com/office/drawing/2014/main" id="{DBEAAE28-F5D1-FD4B-8AB0-E2EEBB5BF2CC}"/>
              </a:ext>
            </a:extLst>
          </p:cNvPr>
          <p:cNvGrpSpPr>
            <a:grpSpLocks/>
          </p:cNvGrpSpPr>
          <p:nvPr/>
        </p:nvGrpSpPr>
        <p:grpSpPr bwMode="auto">
          <a:xfrm>
            <a:off x="5649686" y="1046559"/>
            <a:ext cx="1428750" cy="971550"/>
            <a:chOff x="4032" y="624"/>
            <a:chExt cx="1200" cy="816"/>
          </a:xfrm>
        </p:grpSpPr>
        <p:sp>
          <p:nvSpPr>
            <p:cNvPr id="9223" name="Text Box 7">
              <a:extLst>
                <a:ext uri="{FF2B5EF4-FFF2-40B4-BE49-F238E27FC236}">
                  <a16:creationId xmlns:a16="http://schemas.microsoft.com/office/drawing/2014/main" id="{D8272868-C624-014D-BA9C-517ADD3E3A87}"/>
                </a:ext>
              </a:extLst>
            </p:cNvPr>
            <p:cNvSpPr txBox="1">
              <a:spLocks noChangeArrowheads="1"/>
            </p:cNvSpPr>
            <p:nvPr/>
          </p:nvSpPr>
          <p:spPr bwMode="auto">
            <a:xfrm>
              <a:off x="4032" y="624"/>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a  b   Nand(a,b)</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0  0    1</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1  1    0 </a:t>
              </a:r>
            </a:p>
          </p:txBody>
        </p:sp>
        <p:sp>
          <p:nvSpPr>
            <p:cNvPr id="9224" name="Line 8">
              <a:extLst>
                <a:ext uri="{FF2B5EF4-FFF2-40B4-BE49-F238E27FC236}">
                  <a16:creationId xmlns:a16="http://schemas.microsoft.com/office/drawing/2014/main" id="{957D1A7F-13D0-DB43-88D9-2E585CA85B2F}"/>
                </a:ext>
              </a:extLst>
            </p:cNvPr>
            <p:cNvSpPr>
              <a:spLocks noChangeShapeType="1"/>
            </p:cNvSpPr>
            <p:nvPr/>
          </p:nvSpPr>
          <p:spPr bwMode="auto">
            <a:xfrm>
              <a:off x="4512" y="672"/>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9225" name="Line 9">
              <a:extLst>
                <a:ext uri="{FF2B5EF4-FFF2-40B4-BE49-F238E27FC236}">
                  <a16:creationId xmlns:a16="http://schemas.microsoft.com/office/drawing/2014/main" id="{3F59A54F-409C-BE4C-BE1F-593884BCF46D}"/>
                </a:ext>
              </a:extLst>
            </p:cNvPr>
            <p:cNvSpPr>
              <a:spLocks noChangeShapeType="1"/>
            </p:cNvSpPr>
            <p:nvPr/>
          </p:nvSpPr>
          <p:spPr bwMode="auto">
            <a:xfrm>
              <a:off x="4128" y="816"/>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sp>
        <p:nvSpPr>
          <p:cNvPr id="218122" name="Rectangle 10">
            <a:extLst>
              <a:ext uri="{FF2B5EF4-FFF2-40B4-BE49-F238E27FC236}">
                <a16:creationId xmlns:a16="http://schemas.microsoft.com/office/drawing/2014/main" id="{63435F23-23F9-8F47-A8F2-80119381947F}"/>
              </a:ext>
            </a:extLst>
          </p:cNvPr>
          <p:cNvSpPr>
            <a:spLocks noChangeArrowheads="1"/>
          </p:cNvSpPr>
          <p:nvPr/>
        </p:nvSpPr>
        <p:spPr bwMode="auto">
          <a:xfrm>
            <a:off x="4224509" y="3037284"/>
            <a:ext cx="3402806" cy="2106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45000"/>
              </a:spcBef>
              <a:spcAft>
                <a:spcPct val="40000"/>
              </a:spcAft>
              <a:buClr>
                <a:srgbClr val="006600"/>
              </a:buClr>
              <a:buSzPct val="85000"/>
              <a:buFont typeface="Wingdings" pitchFamily="2" charset="2"/>
              <a:buNone/>
            </a:pPr>
            <a:r>
              <a:rPr lang="en-US" altLang="en-US" sz="1350">
                <a:latin typeface="Comic Sans MS" panose="030F0902030302020204" pitchFamily="66" charset="0"/>
                <a:cs typeface="Courier New" panose="02070309020205020404" pitchFamily="49" charset="0"/>
              </a:rPr>
              <a:t>Q: Why these particular 12 gates?</a:t>
            </a:r>
          </a:p>
          <a:p>
            <a:pPr>
              <a:spcBef>
                <a:spcPct val="45000"/>
              </a:spcBef>
              <a:spcAft>
                <a:spcPct val="40000"/>
              </a:spcAft>
              <a:buClr>
                <a:srgbClr val="006600"/>
              </a:buClr>
              <a:buSzPct val="85000"/>
              <a:buFont typeface="Wingdings" pitchFamily="2" charset="2"/>
              <a:buNone/>
            </a:pPr>
            <a:r>
              <a:rPr lang="en-US" altLang="en-US" sz="1350">
                <a:latin typeface="Comic Sans MS" panose="030F0902030302020204" pitchFamily="66" charset="0"/>
                <a:cs typeface="Courier New" panose="02070309020205020404" pitchFamily="49" charset="0"/>
              </a:rPr>
              <a:t>A: Since …</a:t>
            </a:r>
          </a:p>
          <a:p>
            <a:pPr lvl="1">
              <a:spcBef>
                <a:spcPct val="45000"/>
              </a:spcBef>
              <a:spcAft>
                <a:spcPct val="40000"/>
              </a:spcAft>
              <a:buClr>
                <a:srgbClr val="006600"/>
              </a:buClr>
              <a:buSzPct val="85000"/>
              <a:buFont typeface="Wingdings" pitchFamily="2" charset="2"/>
              <a:buChar char="n"/>
            </a:pPr>
            <a:r>
              <a:rPr lang="en-US" altLang="en-US" sz="1350">
                <a:latin typeface="Comic Sans MS" panose="030F0902030302020204" pitchFamily="66" charset="0"/>
                <a:cs typeface="Courier New" panose="02070309020205020404" pitchFamily="49" charset="0"/>
              </a:rPr>
              <a:t>They are commonly used gates</a:t>
            </a:r>
          </a:p>
          <a:p>
            <a:pPr lvl="1">
              <a:spcBef>
                <a:spcPct val="45000"/>
              </a:spcBef>
              <a:spcAft>
                <a:spcPct val="40000"/>
              </a:spcAft>
              <a:buClr>
                <a:srgbClr val="006600"/>
              </a:buClr>
              <a:buSzPct val="85000"/>
              <a:buFont typeface="Wingdings" pitchFamily="2" charset="2"/>
              <a:buChar char="n"/>
            </a:pPr>
            <a:r>
              <a:rPr lang="en-US" altLang="en-US" sz="1350">
                <a:latin typeface="Comic Sans MS" panose="030F0902030302020204" pitchFamily="66" charset="0"/>
                <a:cs typeface="Courier New" panose="02070309020205020404" pitchFamily="49" charset="0"/>
              </a:rPr>
              <a:t>They provide all the basic building blocks needed to build our computer.</a:t>
            </a:r>
          </a:p>
          <a:p>
            <a:pPr>
              <a:spcBef>
                <a:spcPct val="45000"/>
              </a:spcBef>
              <a:spcAft>
                <a:spcPct val="40000"/>
              </a:spcAft>
              <a:buClr>
                <a:srgbClr val="006600"/>
              </a:buClr>
              <a:buSzPct val="85000"/>
              <a:buFont typeface="Wingdings" pitchFamily="2" charset="2"/>
              <a:buChar char="n"/>
            </a:pPr>
            <a:endParaRPr lang="en-US" altLang="en-US" sz="1350">
              <a:latin typeface="Comic Sans MS" panose="030F0902030302020204" pitchFamily="66" charset="0"/>
              <a:cs typeface="Courier New" panose="02070309020205020404" pitchFamily="49" charset="0"/>
            </a:endParaRPr>
          </a:p>
        </p:txBody>
      </p:sp>
    </p:spTree>
    <p:extLst>
      <p:ext uri="{BB962C8B-B14F-4D97-AF65-F5344CB8AC3E}">
        <p14:creationId xmlns:p14="http://schemas.microsoft.com/office/powerpoint/2010/main" val="1673459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81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811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811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811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811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8116">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18116">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18122">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18122">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218122">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2181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build="p" autoUpdateAnimBg="0"/>
      <p:bldP spid="218122"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80C222E-F4D8-D945-864B-86FE162B657D}"/>
              </a:ext>
            </a:extLst>
          </p:cNvPr>
          <p:cNvSpPr>
            <a:spLocks noGrp="1" noChangeArrowheads="1"/>
          </p:cNvSpPr>
          <p:nvPr>
            <p:ph type="title"/>
          </p:nvPr>
        </p:nvSpPr>
        <p:spPr>
          <a:xfrm>
            <a:off x="0" y="0"/>
            <a:ext cx="7886700" cy="994172"/>
          </a:xfrm>
        </p:spPr>
        <p:txBody>
          <a:bodyPr/>
          <a:lstStyle/>
          <a:p>
            <a:r>
              <a:rPr lang="en-US" altLang="en-US" dirty="0"/>
              <a:t>Multiplexer</a:t>
            </a:r>
            <a:endParaRPr lang="en-US" altLang="en-US" sz="1200" dirty="0"/>
          </a:p>
        </p:txBody>
      </p:sp>
      <p:sp>
        <p:nvSpPr>
          <p:cNvPr id="280579" name="Rectangle 3">
            <a:extLst>
              <a:ext uri="{FF2B5EF4-FFF2-40B4-BE49-F238E27FC236}">
                <a16:creationId xmlns:a16="http://schemas.microsoft.com/office/drawing/2014/main" id="{3470F74C-7485-574F-93B0-7BF827FCCE97}"/>
              </a:ext>
            </a:extLst>
          </p:cNvPr>
          <p:cNvSpPr>
            <a:spLocks noGrp="1" noChangeArrowheads="1"/>
          </p:cNvSpPr>
          <p:nvPr>
            <p:ph type="body" idx="1"/>
          </p:nvPr>
        </p:nvSpPr>
        <p:spPr>
          <a:xfrm>
            <a:off x="1494235" y="3489722"/>
            <a:ext cx="5434013" cy="628650"/>
          </a:xfrm>
        </p:spPr>
        <p:txBody>
          <a:bodyPr>
            <a:normAutofit fontScale="85000" lnSpcReduction="10000"/>
          </a:bodyPr>
          <a:lstStyle/>
          <a:p>
            <a:pPr marL="0" indent="0">
              <a:buNone/>
            </a:pPr>
            <a:r>
              <a:rPr lang="en-US" altLang="en-US" u="sng"/>
              <a:t>Proposed Implementation:</a:t>
            </a:r>
            <a:r>
              <a:rPr lang="en-US" altLang="en-US"/>
              <a:t> based on Not, And, Or gates.</a:t>
            </a:r>
          </a:p>
        </p:txBody>
      </p:sp>
      <p:grpSp>
        <p:nvGrpSpPr>
          <p:cNvPr id="12" name="Group 11">
            <a:extLst>
              <a:ext uri="{FF2B5EF4-FFF2-40B4-BE49-F238E27FC236}">
                <a16:creationId xmlns:a16="http://schemas.microsoft.com/office/drawing/2014/main" id="{500B59EC-37D6-5D47-B061-DB0A8065BA8F}"/>
              </a:ext>
            </a:extLst>
          </p:cNvPr>
          <p:cNvGrpSpPr>
            <a:grpSpLocks/>
          </p:cNvGrpSpPr>
          <p:nvPr/>
        </p:nvGrpSpPr>
        <p:grpSpPr bwMode="auto">
          <a:xfrm>
            <a:off x="1625204" y="1015604"/>
            <a:ext cx="4135040" cy="1988344"/>
            <a:chOff x="642392" y="908720"/>
            <a:chExt cx="5513784" cy="2651348"/>
          </a:xfrm>
        </p:grpSpPr>
        <p:graphicFrame>
          <p:nvGraphicFramePr>
            <p:cNvPr id="10249" name="Object 5">
              <a:extLst>
                <a:ext uri="{FF2B5EF4-FFF2-40B4-BE49-F238E27FC236}">
                  <a16:creationId xmlns:a16="http://schemas.microsoft.com/office/drawing/2014/main" id="{28D55052-DC01-F04E-A5FA-5B6760CFA201}"/>
                </a:ext>
              </a:extLst>
            </p:cNvPr>
            <p:cNvGraphicFramePr>
              <a:graphicFrameLocks noChangeAspect="1"/>
            </p:cNvGraphicFramePr>
            <p:nvPr/>
          </p:nvGraphicFramePr>
          <p:xfrm>
            <a:off x="2879576" y="1500188"/>
            <a:ext cx="3276600" cy="1905000"/>
          </p:xfrm>
          <a:graphic>
            <a:graphicData uri="http://schemas.openxmlformats.org/presentationml/2006/ole">
              <mc:AlternateContent xmlns:mc="http://schemas.openxmlformats.org/markup-compatibility/2006">
                <mc:Choice xmlns:v="urn:schemas-microsoft-com:vml" Requires="v">
                  <p:oleObj spid="_x0000_s4263" r:id="rId4" imgW="2057400" imgH="1016000" progId="Visio.Drawing.6">
                    <p:embed/>
                  </p:oleObj>
                </mc:Choice>
                <mc:Fallback>
                  <p:oleObj r:id="rId4" imgW="2057400" imgH="1016000" progId="Visio.Drawing.6">
                    <p:embed/>
                    <p:pic>
                      <p:nvPicPr>
                        <p:cNvPr id="10249" name="Object 5">
                          <a:extLst>
                            <a:ext uri="{FF2B5EF4-FFF2-40B4-BE49-F238E27FC236}">
                              <a16:creationId xmlns:a16="http://schemas.microsoft.com/office/drawing/2014/main" id="{28D55052-DC01-F04E-A5FA-5B6760CFA2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15224" b="6717"/>
                        <a:stretch>
                          <a:fillRect/>
                        </a:stretch>
                      </p:blipFill>
                      <p:spPr bwMode="auto">
                        <a:xfrm>
                          <a:off x="2879576" y="1500188"/>
                          <a:ext cx="3276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0" name="Text Box 70">
              <a:extLst>
                <a:ext uri="{FF2B5EF4-FFF2-40B4-BE49-F238E27FC236}">
                  <a16:creationId xmlns:a16="http://schemas.microsoft.com/office/drawing/2014/main" id="{C9F5F12C-01C6-7942-9B10-9A90A237518C}"/>
                </a:ext>
              </a:extLst>
            </p:cNvPr>
            <p:cNvSpPr txBox="1">
              <a:spLocks noChangeArrowheads="1"/>
            </p:cNvSpPr>
            <p:nvPr/>
          </p:nvSpPr>
          <p:spPr bwMode="auto">
            <a:xfrm>
              <a:off x="642392" y="908720"/>
              <a:ext cx="1944216" cy="265134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ts val="900"/>
                </a:spcBef>
              </a:pPr>
              <a:r>
                <a:rPr lang="en-US" altLang="en-US" sz="1200" b="1">
                  <a:solidFill>
                    <a:srgbClr val="A50021"/>
                  </a:solidFill>
                  <a:latin typeface="Courier New" panose="02070309020205020404" pitchFamily="49" charset="0"/>
                  <a:cs typeface="Courier New" panose="02070309020205020404" pitchFamily="49" charset="0"/>
                </a:rPr>
                <a:t>a  b sel  out</a:t>
              </a:r>
              <a:r>
                <a:rPr lang="en-US" altLang="en-US" sz="1200" b="1">
                  <a:latin typeface="Courier New" panose="02070309020205020404" pitchFamily="49" charset="0"/>
                  <a:cs typeface="Courier New" panose="02070309020205020404" pitchFamily="49" charset="0"/>
                </a:rPr>
                <a:t> </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0  0  0   0</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0  0  1   0 </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0  1  0   0</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0  1  1   1</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1  0  0   1</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1  0  1   0</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1  1  0   1</a:t>
              </a:r>
            </a:p>
            <a:p>
              <a:pPr eaLnBrk="1" hangingPunct="1">
                <a:lnSpc>
                  <a:spcPct val="50000"/>
                </a:lnSpc>
                <a:spcBef>
                  <a:spcPts val="900"/>
                </a:spcBef>
                <a:buFontTx/>
                <a:buAutoNum type="arabicPlain"/>
              </a:pPr>
              <a:r>
                <a:rPr lang="en-US" altLang="en-US" sz="1200" b="1">
                  <a:latin typeface="Courier New" panose="02070309020205020404" pitchFamily="49" charset="0"/>
                  <a:cs typeface="Courier New" panose="02070309020205020404" pitchFamily="49" charset="0"/>
                </a:rPr>
                <a:t>1  1   1</a:t>
              </a:r>
            </a:p>
          </p:txBody>
        </p:sp>
        <p:sp>
          <p:nvSpPr>
            <p:cNvPr id="10251" name="Line 72">
              <a:extLst>
                <a:ext uri="{FF2B5EF4-FFF2-40B4-BE49-F238E27FC236}">
                  <a16:creationId xmlns:a16="http://schemas.microsoft.com/office/drawing/2014/main" id="{BD44336E-C277-944E-A82D-C1B9E8DD34E8}"/>
                </a:ext>
              </a:extLst>
            </p:cNvPr>
            <p:cNvSpPr>
              <a:spLocks noChangeShapeType="1"/>
            </p:cNvSpPr>
            <p:nvPr/>
          </p:nvSpPr>
          <p:spPr bwMode="auto">
            <a:xfrm>
              <a:off x="642392" y="1255812"/>
              <a:ext cx="19442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cxnSp>
          <p:nvCxnSpPr>
            <p:cNvPr id="10252" name="Straight Connector 4">
              <a:extLst>
                <a:ext uri="{FF2B5EF4-FFF2-40B4-BE49-F238E27FC236}">
                  <a16:creationId xmlns:a16="http://schemas.microsoft.com/office/drawing/2014/main" id="{225015DB-6F84-304E-8968-ACDB96128876}"/>
                </a:ext>
              </a:extLst>
            </p:cNvPr>
            <p:cNvCxnSpPr>
              <a:cxnSpLocks noChangeShapeType="1"/>
            </p:cNvCxnSpPr>
            <p:nvPr/>
          </p:nvCxnSpPr>
          <p:spPr bwMode="auto">
            <a:xfrm>
              <a:off x="1938536" y="908720"/>
              <a:ext cx="0" cy="265134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a:extLst>
              <a:ext uri="{FF2B5EF4-FFF2-40B4-BE49-F238E27FC236}">
                <a16:creationId xmlns:a16="http://schemas.microsoft.com/office/drawing/2014/main" id="{D2AC716D-F8EF-4D48-9BDF-EDB3F2326FEE}"/>
              </a:ext>
            </a:extLst>
          </p:cNvPr>
          <p:cNvGrpSpPr>
            <a:grpSpLocks/>
          </p:cNvGrpSpPr>
          <p:nvPr/>
        </p:nvGrpSpPr>
        <p:grpSpPr bwMode="auto">
          <a:xfrm>
            <a:off x="6354366" y="1114425"/>
            <a:ext cx="971550" cy="710804"/>
            <a:chOff x="6588224" y="2481236"/>
            <a:chExt cx="1296144" cy="947764"/>
          </a:xfrm>
        </p:grpSpPr>
        <p:sp>
          <p:nvSpPr>
            <p:cNvPr id="10246" name="Text Box 70">
              <a:extLst>
                <a:ext uri="{FF2B5EF4-FFF2-40B4-BE49-F238E27FC236}">
                  <a16:creationId xmlns:a16="http://schemas.microsoft.com/office/drawing/2014/main" id="{F2B5A83C-B1F3-C448-9A26-D75967ECEB01}"/>
                </a:ext>
              </a:extLst>
            </p:cNvPr>
            <p:cNvSpPr txBox="1">
              <a:spLocks noChangeArrowheads="1"/>
            </p:cNvSpPr>
            <p:nvPr/>
          </p:nvSpPr>
          <p:spPr bwMode="auto">
            <a:xfrm>
              <a:off x="6588224" y="2481236"/>
              <a:ext cx="1296144" cy="9477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ts val="900"/>
                </a:spcBef>
              </a:pPr>
              <a:r>
                <a:rPr lang="en-US" altLang="en-US" sz="1200" b="1">
                  <a:solidFill>
                    <a:srgbClr val="A50021"/>
                  </a:solidFill>
                  <a:latin typeface="Courier New" panose="02070309020205020404" pitchFamily="49" charset="0"/>
                  <a:cs typeface="Courier New" panose="02070309020205020404" pitchFamily="49" charset="0"/>
                </a:rPr>
                <a:t>sel  out</a:t>
              </a:r>
              <a:r>
                <a:rPr lang="en-US" altLang="en-US" sz="1200" b="1">
                  <a:latin typeface="Courier New" panose="02070309020205020404" pitchFamily="49" charset="0"/>
                  <a:cs typeface="Courier New" panose="02070309020205020404" pitchFamily="49" charset="0"/>
                </a:rPr>
                <a:t> </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 0    a</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 1    b</a:t>
              </a:r>
            </a:p>
          </p:txBody>
        </p:sp>
        <p:sp>
          <p:nvSpPr>
            <p:cNvPr id="10247" name="Line 72">
              <a:extLst>
                <a:ext uri="{FF2B5EF4-FFF2-40B4-BE49-F238E27FC236}">
                  <a16:creationId xmlns:a16="http://schemas.microsoft.com/office/drawing/2014/main" id="{FEFF8109-C2B9-374A-AE74-F53A6672D7CD}"/>
                </a:ext>
              </a:extLst>
            </p:cNvPr>
            <p:cNvSpPr>
              <a:spLocks noChangeShapeType="1"/>
            </p:cNvSpPr>
            <p:nvPr/>
          </p:nvSpPr>
          <p:spPr bwMode="auto">
            <a:xfrm>
              <a:off x="6588224" y="2828328"/>
              <a:ext cx="1296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cxnSp>
          <p:nvCxnSpPr>
            <p:cNvPr id="10248" name="Straight Connector 28">
              <a:extLst>
                <a:ext uri="{FF2B5EF4-FFF2-40B4-BE49-F238E27FC236}">
                  <a16:creationId xmlns:a16="http://schemas.microsoft.com/office/drawing/2014/main" id="{C9C3FA31-189F-A54C-98D7-C55B1D166A60}"/>
                </a:ext>
              </a:extLst>
            </p:cNvPr>
            <p:cNvCxnSpPr>
              <a:cxnSpLocks noChangeShapeType="1"/>
            </p:cNvCxnSpPr>
            <p:nvPr/>
          </p:nvCxnSpPr>
          <p:spPr bwMode="auto">
            <a:xfrm>
              <a:off x="7308304" y="2481236"/>
              <a:ext cx="0" cy="94776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744402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05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18DEAFA-8CD2-A741-893C-E3F62108894B}"/>
              </a:ext>
            </a:extLst>
          </p:cNvPr>
          <p:cNvGrpSpPr>
            <a:grpSpLocks/>
          </p:cNvGrpSpPr>
          <p:nvPr/>
        </p:nvGrpSpPr>
        <p:grpSpPr bwMode="auto">
          <a:xfrm>
            <a:off x="1406979" y="1103795"/>
            <a:ext cx="3771900" cy="1503759"/>
            <a:chOff x="240" y="657"/>
            <a:chExt cx="3168" cy="1263"/>
          </a:xfrm>
        </p:grpSpPr>
        <p:graphicFrame>
          <p:nvGraphicFramePr>
            <p:cNvPr id="11309" name="Object 3">
              <a:extLst>
                <a:ext uri="{FF2B5EF4-FFF2-40B4-BE49-F238E27FC236}">
                  <a16:creationId xmlns:a16="http://schemas.microsoft.com/office/drawing/2014/main" id="{AEC680BE-C286-8343-8E8B-5D5870E5855D}"/>
                </a:ext>
              </a:extLst>
            </p:cNvPr>
            <p:cNvGraphicFramePr>
              <a:graphicFrameLocks noChangeAspect="1"/>
            </p:cNvGraphicFramePr>
            <p:nvPr/>
          </p:nvGraphicFramePr>
          <p:xfrm>
            <a:off x="240" y="657"/>
            <a:ext cx="2112" cy="1263"/>
          </p:xfrm>
          <a:graphic>
            <a:graphicData uri="http://schemas.openxmlformats.org/presentationml/2006/ole">
              <mc:AlternateContent xmlns:mc="http://schemas.openxmlformats.org/markup-compatibility/2006">
                <mc:Choice xmlns:v="urn:schemas-microsoft-com:vml" Requires="v">
                  <p:oleObj spid="_x0000_s5287" name="VISIO" r:id="rId4" imgW="14630400" imgH="5441950" progId="Visio.Drawing.6">
                    <p:embed/>
                  </p:oleObj>
                </mc:Choice>
                <mc:Fallback>
                  <p:oleObj name="VISIO" r:id="rId4" imgW="14630400" imgH="5441950" progId="Visio.Drawing.6">
                    <p:embed/>
                    <p:pic>
                      <p:nvPicPr>
                        <p:cNvPr id="11309" name="Object 3">
                          <a:extLst>
                            <a:ext uri="{FF2B5EF4-FFF2-40B4-BE49-F238E27FC236}">
                              <a16:creationId xmlns:a16="http://schemas.microsoft.com/office/drawing/2014/main" id="{AEC680BE-C286-8343-8E8B-5D5870E58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890" t="4361" r="48534" b="24588"/>
                        <a:stretch>
                          <a:fillRect/>
                        </a:stretch>
                      </p:blipFill>
                      <p:spPr bwMode="auto">
                        <a:xfrm>
                          <a:off x="240" y="657"/>
                          <a:ext cx="2112"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10" name="Text Box 4">
              <a:extLst>
                <a:ext uri="{FF2B5EF4-FFF2-40B4-BE49-F238E27FC236}">
                  <a16:creationId xmlns:a16="http://schemas.microsoft.com/office/drawing/2014/main" id="{312ACE9A-91AE-5141-AD59-3A03E74B6F9D}"/>
                </a:ext>
              </a:extLst>
            </p:cNvPr>
            <p:cNvSpPr txBox="1">
              <a:spLocks noChangeArrowheads="1"/>
            </p:cNvSpPr>
            <p:nvPr/>
          </p:nvSpPr>
          <p:spPr bwMode="auto">
            <a:xfrm>
              <a:off x="2592" y="864"/>
              <a:ext cx="816"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a  b  out</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0  0   0</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1  1   1</a:t>
              </a:r>
            </a:p>
          </p:txBody>
        </p:sp>
        <p:sp>
          <p:nvSpPr>
            <p:cNvPr id="11311" name="Rectangle 5">
              <a:extLst>
                <a:ext uri="{FF2B5EF4-FFF2-40B4-BE49-F238E27FC236}">
                  <a16:creationId xmlns:a16="http://schemas.microsoft.com/office/drawing/2014/main" id="{F5A443EF-2ADC-BD47-A5BA-EEF3463EB51D}"/>
                </a:ext>
              </a:extLst>
            </p:cNvPr>
            <p:cNvSpPr>
              <a:spLocks noChangeArrowheads="1"/>
            </p:cNvSpPr>
            <p:nvPr/>
          </p:nvSpPr>
          <p:spPr bwMode="auto">
            <a:xfrm>
              <a:off x="2544" y="672"/>
              <a:ext cx="8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And.cmp</a:t>
              </a:r>
            </a:p>
          </p:txBody>
        </p:sp>
      </p:grpSp>
      <p:grpSp>
        <p:nvGrpSpPr>
          <p:cNvPr id="3" name="Group 6">
            <a:extLst>
              <a:ext uri="{FF2B5EF4-FFF2-40B4-BE49-F238E27FC236}">
                <a16:creationId xmlns:a16="http://schemas.microsoft.com/office/drawing/2014/main" id="{0F41C0BE-61BD-E240-A494-A55FA35B5E57}"/>
              </a:ext>
            </a:extLst>
          </p:cNvPr>
          <p:cNvGrpSpPr>
            <a:grpSpLocks/>
          </p:cNvGrpSpPr>
          <p:nvPr/>
        </p:nvGrpSpPr>
        <p:grpSpPr bwMode="auto">
          <a:xfrm>
            <a:off x="4835979" y="2950454"/>
            <a:ext cx="2857500" cy="1943100"/>
            <a:chOff x="3120" y="2208"/>
            <a:chExt cx="2400" cy="1632"/>
          </a:xfrm>
        </p:grpSpPr>
        <p:sp>
          <p:nvSpPr>
            <p:cNvPr id="11307" name="Text Box 7">
              <a:extLst>
                <a:ext uri="{FF2B5EF4-FFF2-40B4-BE49-F238E27FC236}">
                  <a16:creationId xmlns:a16="http://schemas.microsoft.com/office/drawing/2014/main" id="{72C2EF33-5ED5-6A47-A623-04A33B524CF1}"/>
                </a:ext>
              </a:extLst>
            </p:cNvPr>
            <p:cNvSpPr txBox="1">
              <a:spLocks noChangeArrowheads="1"/>
            </p:cNvSpPr>
            <p:nvPr/>
          </p:nvSpPr>
          <p:spPr bwMode="auto">
            <a:xfrm>
              <a:off x="3168" y="2400"/>
              <a:ext cx="2352" cy="144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load </a:t>
              </a:r>
              <a:r>
                <a:rPr lang="en-US" altLang="en-US" sz="1050" b="1" dirty="0" err="1">
                  <a:solidFill>
                    <a:srgbClr val="A50021"/>
                  </a:solidFill>
                  <a:latin typeface="Courier New" panose="02070309020205020404" pitchFamily="49" charset="0"/>
                  <a:cs typeface="Courier New" panose="02070309020205020404" pitchFamily="49" charset="0"/>
                </a:rPr>
                <a:t>And.hdl</a:t>
              </a:r>
              <a:r>
                <a:rPr lang="en-US" altLang="en-US" sz="1050" b="1" dirty="0">
                  <a:solidFill>
                    <a:srgbClr val="000000"/>
                  </a:solidFill>
                  <a:latin typeface="Courier New" panose="02070309020205020404" pitchFamily="49" charset="0"/>
                  <a:cs typeface="Courier New" panose="02070309020205020404" pitchFamily="49" charset="0"/>
                </a:rPr>
                <a: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output-file </a:t>
              </a:r>
              <a:r>
                <a:rPr lang="en-US" altLang="en-US" sz="1050" b="1" dirty="0" err="1">
                  <a:solidFill>
                    <a:srgbClr val="A50021"/>
                  </a:solidFill>
                  <a:latin typeface="Courier New" panose="02070309020205020404" pitchFamily="49" charset="0"/>
                  <a:cs typeface="Courier New" panose="02070309020205020404" pitchFamily="49" charset="0"/>
                </a:rPr>
                <a:t>And.out</a:t>
              </a:r>
              <a:r>
                <a:rPr lang="en-US" altLang="en-US" sz="1050" b="1" dirty="0">
                  <a:solidFill>
                    <a:srgbClr val="000000"/>
                  </a:solidFill>
                  <a:latin typeface="Courier New" panose="02070309020205020404" pitchFamily="49" charset="0"/>
                  <a:cs typeface="Courier New" panose="02070309020205020404" pitchFamily="49" charset="0"/>
                </a:rPr>
                <a: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compare-to </a:t>
              </a:r>
              <a:r>
                <a:rPr lang="en-US" altLang="en-US" sz="1050" b="1" dirty="0" err="1">
                  <a:solidFill>
                    <a:srgbClr val="A50021"/>
                  </a:solidFill>
                  <a:latin typeface="Courier New" panose="02070309020205020404" pitchFamily="49" charset="0"/>
                  <a:cs typeface="Courier New" panose="02070309020205020404" pitchFamily="49" charset="0"/>
                </a:rPr>
                <a:t>And.cmp</a:t>
              </a:r>
              <a:r>
                <a:rPr lang="en-US" altLang="en-US" sz="1050" b="1" dirty="0">
                  <a:solidFill>
                    <a:srgbClr val="000000"/>
                  </a:solidFill>
                  <a:latin typeface="Courier New" panose="02070309020205020404" pitchFamily="49" charset="0"/>
                  <a:cs typeface="Courier New" panose="02070309020205020404" pitchFamily="49" charset="0"/>
                </a:rPr>
                <a: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output-list a b out;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0,set b 0,eval,output;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0,set b 1,eval,output;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1,set b 0,eval,output;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1, set b 1, </a:t>
              </a:r>
              <a:r>
                <a:rPr lang="en-US" altLang="en-US" sz="1050" b="1" dirty="0" err="1">
                  <a:solidFill>
                    <a:srgbClr val="000000"/>
                  </a:solidFill>
                  <a:latin typeface="Courier New" panose="02070309020205020404" pitchFamily="49" charset="0"/>
                  <a:cs typeface="Courier New" panose="02070309020205020404" pitchFamily="49" charset="0"/>
                </a:rPr>
                <a:t>eval</a:t>
              </a:r>
              <a:r>
                <a:rPr lang="en-US" altLang="en-US" sz="1050" b="1" dirty="0">
                  <a:solidFill>
                    <a:srgbClr val="000000"/>
                  </a:solidFill>
                  <a:latin typeface="Courier New" panose="02070309020205020404" pitchFamily="49" charset="0"/>
                  <a:cs typeface="Courier New" panose="02070309020205020404" pitchFamily="49" charset="0"/>
                </a:rPr>
                <a:t>, output;</a:t>
              </a:r>
            </a:p>
          </p:txBody>
        </p:sp>
        <p:sp>
          <p:nvSpPr>
            <p:cNvPr id="11308" name="Rectangle 8">
              <a:extLst>
                <a:ext uri="{FF2B5EF4-FFF2-40B4-BE49-F238E27FC236}">
                  <a16:creationId xmlns:a16="http://schemas.microsoft.com/office/drawing/2014/main" id="{B100CA89-209B-9045-B387-EA729923FEEB}"/>
                </a:ext>
              </a:extLst>
            </p:cNvPr>
            <p:cNvSpPr>
              <a:spLocks noChangeArrowheads="1"/>
            </p:cNvSpPr>
            <p:nvPr/>
          </p:nvSpPr>
          <p:spPr bwMode="auto">
            <a:xfrm>
              <a:off x="3120" y="2208"/>
              <a:ext cx="8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And.tst</a:t>
              </a:r>
            </a:p>
          </p:txBody>
        </p:sp>
      </p:grpSp>
      <p:grpSp>
        <p:nvGrpSpPr>
          <p:cNvPr id="4" name="Group 9">
            <a:extLst>
              <a:ext uri="{FF2B5EF4-FFF2-40B4-BE49-F238E27FC236}">
                <a16:creationId xmlns:a16="http://schemas.microsoft.com/office/drawing/2014/main" id="{E0CB0004-CDFB-9240-8306-8360C1E6F851}"/>
              </a:ext>
            </a:extLst>
          </p:cNvPr>
          <p:cNvGrpSpPr>
            <a:grpSpLocks/>
          </p:cNvGrpSpPr>
          <p:nvPr/>
        </p:nvGrpSpPr>
        <p:grpSpPr bwMode="auto">
          <a:xfrm>
            <a:off x="1464129" y="2950454"/>
            <a:ext cx="2743200" cy="1943100"/>
            <a:chOff x="288" y="2208"/>
            <a:chExt cx="2304" cy="1632"/>
          </a:xfrm>
        </p:grpSpPr>
        <p:sp>
          <p:nvSpPr>
            <p:cNvPr id="11305" name="Rectangle 10">
              <a:extLst>
                <a:ext uri="{FF2B5EF4-FFF2-40B4-BE49-F238E27FC236}">
                  <a16:creationId xmlns:a16="http://schemas.microsoft.com/office/drawing/2014/main" id="{AE3F4D50-5D10-7D45-9723-7AE61F3BA6A1}"/>
                </a:ext>
              </a:extLst>
            </p:cNvPr>
            <p:cNvSpPr>
              <a:spLocks noChangeArrowheads="1"/>
            </p:cNvSpPr>
            <p:nvPr/>
          </p:nvSpPr>
          <p:spPr bwMode="auto">
            <a:xfrm>
              <a:off x="288" y="2208"/>
              <a:ext cx="8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
          <p:nvSpPr>
            <p:cNvPr id="11306" name="Text Box 11">
              <a:extLst>
                <a:ext uri="{FF2B5EF4-FFF2-40B4-BE49-F238E27FC236}">
                  <a16:creationId xmlns:a16="http://schemas.microsoft.com/office/drawing/2014/main" id="{C6F3D6F7-DD5C-F445-A680-2F7AB1FBD28C}"/>
                </a:ext>
              </a:extLst>
            </p:cNvPr>
            <p:cNvSpPr txBox="1">
              <a:spLocks noChangeArrowheads="1"/>
            </p:cNvSpPr>
            <p:nvPr/>
          </p:nvSpPr>
          <p:spPr bwMode="auto">
            <a:xfrm>
              <a:off x="336" y="2400"/>
              <a:ext cx="2256" cy="144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grpSp>
      <p:sp>
        <p:nvSpPr>
          <p:cNvPr id="11269" name="Rectangle 12">
            <a:extLst>
              <a:ext uri="{FF2B5EF4-FFF2-40B4-BE49-F238E27FC236}">
                <a16:creationId xmlns:a16="http://schemas.microsoft.com/office/drawing/2014/main" id="{936D60A7-BCCB-B94D-8DFD-4233753F2BA3}"/>
              </a:ext>
            </a:extLst>
          </p:cNvPr>
          <p:cNvSpPr>
            <a:spLocks noGrp="1" noChangeArrowheads="1"/>
          </p:cNvSpPr>
          <p:nvPr>
            <p:ph type="title"/>
          </p:nvPr>
        </p:nvSpPr>
        <p:spPr>
          <a:xfrm>
            <a:off x="0" y="13097"/>
            <a:ext cx="7886700" cy="994172"/>
          </a:xfrm>
          <a:noFill/>
        </p:spPr>
        <p:txBody>
          <a:bodyPr/>
          <a:lstStyle/>
          <a:p>
            <a:r>
              <a:rPr lang="en-US" altLang="en-US" dirty="0"/>
              <a:t>Example: Building an </a:t>
            </a:r>
            <a:r>
              <a:rPr lang="en-US" altLang="en-US" b="1" dirty="0">
                <a:latin typeface="Courier New" panose="02070309020205020404" pitchFamily="49" charset="0"/>
                <a:cs typeface="Courier New" panose="02070309020205020404" pitchFamily="49" charset="0"/>
              </a:rPr>
              <a:t>And</a:t>
            </a:r>
            <a:r>
              <a:rPr lang="en-US" altLang="en-US" dirty="0"/>
              <a:t> gate</a:t>
            </a:r>
          </a:p>
        </p:txBody>
      </p:sp>
      <p:grpSp>
        <p:nvGrpSpPr>
          <p:cNvPr id="11302" name="Group 11301">
            <a:extLst>
              <a:ext uri="{FF2B5EF4-FFF2-40B4-BE49-F238E27FC236}">
                <a16:creationId xmlns:a16="http://schemas.microsoft.com/office/drawing/2014/main" id="{A1E98D52-9688-8241-87F7-5A46441A63AB}"/>
              </a:ext>
            </a:extLst>
          </p:cNvPr>
          <p:cNvGrpSpPr>
            <a:grpSpLocks/>
          </p:cNvGrpSpPr>
          <p:nvPr/>
        </p:nvGrpSpPr>
        <p:grpSpPr bwMode="auto">
          <a:xfrm>
            <a:off x="5542020" y="951395"/>
            <a:ext cx="2150269" cy="1769269"/>
            <a:chOff x="5893816" y="839787"/>
            <a:chExt cx="2867025" cy="2359025"/>
          </a:xfrm>
        </p:grpSpPr>
        <p:sp>
          <p:nvSpPr>
            <p:cNvPr id="11271" name="Freeform 5">
              <a:extLst>
                <a:ext uri="{FF2B5EF4-FFF2-40B4-BE49-F238E27FC236}">
                  <a16:creationId xmlns:a16="http://schemas.microsoft.com/office/drawing/2014/main" id="{5882B88B-8325-704E-9CCE-A0E611B1F6D9}"/>
                </a:ext>
              </a:extLst>
            </p:cNvPr>
            <p:cNvSpPr>
              <a:spLocks/>
            </p:cNvSpPr>
            <p:nvPr/>
          </p:nvSpPr>
          <p:spPr bwMode="auto">
            <a:xfrm>
              <a:off x="5893816" y="839787"/>
              <a:ext cx="2867025" cy="2359025"/>
            </a:xfrm>
            <a:custGeom>
              <a:avLst/>
              <a:gdLst>
                <a:gd name="T0" fmla="*/ 2147483647 w 3614"/>
                <a:gd name="T1" fmla="*/ 2147483647 h 2972"/>
                <a:gd name="T2" fmla="*/ 2147483647 w 3614"/>
                <a:gd name="T3" fmla="*/ 2147483647 h 2972"/>
                <a:gd name="T4" fmla="*/ 2147483647 w 3614"/>
                <a:gd name="T5" fmla="*/ 2147483647 h 2972"/>
                <a:gd name="T6" fmla="*/ 2147483647 w 3614"/>
                <a:gd name="T7" fmla="*/ 2147483647 h 2972"/>
                <a:gd name="T8" fmla="*/ 2147483647 w 3614"/>
                <a:gd name="T9" fmla="*/ 2147483647 h 2972"/>
                <a:gd name="T10" fmla="*/ 2147483647 w 3614"/>
                <a:gd name="T11" fmla="*/ 2147483647 h 2972"/>
                <a:gd name="T12" fmla="*/ 2147483647 w 3614"/>
                <a:gd name="T13" fmla="*/ 2147483647 h 2972"/>
                <a:gd name="T14" fmla="*/ 2147483647 w 3614"/>
                <a:gd name="T15" fmla="*/ 2147483647 h 2972"/>
                <a:gd name="T16" fmla="*/ 2147483647 w 3614"/>
                <a:gd name="T17" fmla="*/ 2147483647 h 2972"/>
                <a:gd name="T18" fmla="*/ 2147483647 w 3614"/>
                <a:gd name="T19" fmla="*/ 2147483647 h 2972"/>
                <a:gd name="T20" fmla="*/ 2147483647 w 3614"/>
                <a:gd name="T21" fmla="*/ 2147483647 h 2972"/>
                <a:gd name="T22" fmla="*/ 2147483647 w 3614"/>
                <a:gd name="T23" fmla="*/ 2147483647 h 2972"/>
                <a:gd name="T24" fmla="*/ 2147483647 w 3614"/>
                <a:gd name="T25" fmla="*/ 2147483647 h 2972"/>
                <a:gd name="T26" fmla="*/ 2147483647 w 3614"/>
                <a:gd name="T27" fmla="*/ 2147483647 h 2972"/>
                <a:gd name="T28" fmla="*/ 2147483647 w 3614"/>
                <a:gd name="T29" fmla="*/ 2147483647 h 2972"/>
                <a:gd name="T30" fmla="*/ 2147483647 w 3614"/>
                <a:gd name="T31" fmla="*/ 2147483647 h 2972"/>
                <a:gd name="T32" fmla="*/ 2147483647 w 3614"/>
                <a:gd name="T33" fmla="*/ 2147483647 h 2972"/>
                <a:gd name="T34" fmla="*/ 2147483647 w 3614"/>
                <a:gd name="T35" fmla="*/ 2147483647 h 2972"/>
                <a:gd name="T36" fmla="*/ 2147483647 w 3614"/>
                <a:gd name="T37" fmla="*/ 2147483647 h 2972"/>
                <a:gd name="T38" fmla="*/ 2147483647 w 3614"/>
                <a:gd name="T39" fmla="*/ 2147483647 h 2972"/>
                <a:gd name="T40" fmla="*/ 2147483647 w 3614"/>
                <a:gd name="T41" fmla="*/ 2147483647 h 2972"/>
                <a:gd name="T42" fmla="*/ 2147483647 w 3614"/>
                <a:gd name="T43" fmla="*/ 2147483647 h 2972"/>
                <a:gd name="T44" fmla="*/ 2147483647 w 3614"/>
                <a:gd name="T45" fmla="*/ 2147483647 h 2972"/>
                <a:gd name="T46" fmla="*/ 2147483647 w 3614"/>
                <a:gd name="T47" fmla="*/ 2147483647 h 2972"/>
                <a:gd name="T48" fmla="*/ 2147483647 w 3614"/>
                <a:gd name="T49" fmla="*/ 2147483647 h 2972"/>
                <a:gd name="T50" fmla="*/ 2147483647 w 3614"/>
                <a:gd name="T51" fmla="*/ 2147483647 h 2972"/>
                <a:gd name="T52" fmla="*/ 2147483647 w 3614"/>
                <a:gd name="T53" fmla="*/ 2147483647 h 2972"/>
                <a:gd name="T54" fmla="*/ 2147483647 w 3614"/>
                <a:gd name="T55" fmla="*/ 2147483647 h 2972"/>
                <a:gd name="T56" fmla="*/ 2147483647 w 3614"/>
                <a:gd name="T57" fmla="*/ 2147483647 h 2972"/>
                <a:gd name="T58" fmla="*/ 2147483647 w 3614"/>
                <a:gd name="T59" fmla="*/ 2147483647 h 2972"/>
                <a:gd name="T60" fmla="*/ 2147483647 w 3614"/>
                <a:gd name="T61" fmla="*/ 2147483647 h 2972"/>
                <a:gd name="T62" fmla="*/ 2147483647 w 3614"/>
                <a:gd name="T63" fmla="*/ 2147483647 h 2972"/>
                <a:gd name="T64" fmla="*/ 2147483647 w 3614"/>
                <a:gd name="T65" fmla="*/ 2147483647 h 2972"/>
                <a:gd name="T66" fmla="*/ 2147483647 w 3614"/>
                <a:gd name="T67" fmla="*/ 2147483647 h 2972"/>
                <a:gd name="T68" fmla="*/ 2147483647 w 3614"/>
                <a:gd name="T69" fmla="*/ 2147483647 h 2972"/>
                <a:gd name="T70" fmla="*/ 2147483647 w 3614"/>
                <a:gd name="T71" fmla="*/ 2147483647 h 2972"/>
                <a:gd name="T72" fmla="*/ 2147483647 w 3614"/>
                <a:gd name="T73" fmla="*/ 2147483647 h 2972"/>
                <a:gd name="T74" fmla="*/ 2147483647 w 3614"/>
                <a:gd name="T75" fmla="*/ 2147483647 h 2972"/>
                <a:gd name="T76" fmla="*/ 0 w 3614"/>
                <a:gd name="T77" fmla="*/ 2147483647 h 2972"/>
                <a:gd name="T78" fmla="*/ 2147483647 w 3614"/>
                <a:gd name="T79" fmla="*/ 2147483647 h 2972"/>
                <a:gd name="T80" fmla="*/ 2147483647 w 3614"/>
                <a:gd name="T81" fmla="*/ 2147483647 h 2972"/>
                <a:gd name="T82" fmla="*/ 2147483647 w 3614"/>
                <a:gd name="T83" fmla="*/ 2147483647 h 2972"/>
                <a:gd name="T84" fmla="*/ 2147483647 w 3614"/>
                <a:gd name="T85" fmla="*/ 2147483647 h 2972"/>
                <a:gd name="T86" fmla="*/ 2147483647 w 3614"/>
                <a:gd name="T87" fmla="*/ 2147483647 h 2972"/>
                <a:gd name="T88" fmla="*/ 2147483647 w 3614"/>
                <a:gd name="T89" fmla="*/ 2147483647 h 2972"/>
                <a:gd name="T90" fmla="*/ 2147483647 w 3614"/>
                <a:gd name="T91" fmla="*/ 2147483647 h 2972"/>
                <a:gd name="T92" fmla="*/ 2147483647 w 3614"/>
                <a:gd name="T93" fmla="*/ 2147483647 h 2972"/>
                <a:gd name="T94" fmla="*/ 2147483647 w 3614"/>
                <a:gd name="T95" fmla="*/ 2147483647 h 2972"/>
                <a:gd name="T96" fmla="*/ 2147483647 w 3614"/>
                <a:gd name="T97" fmla="*/ 2147483647 h 2972"/>
                <a:gd name="T98" fmla="*/ 2147483647 w 3614"/>
                <a:gd name="T99" fmla="*/ 2147483647 h 2972"/>
                <a:gd name="T100" fmla="*/ 2147483647 w 3614"/>
                <a:gd name="T101" fmla="*/ 2147483647 h 2972"/>
                <a:gd name="T102" fmla="*/ 2147483647 w 3614"/>
                <a:gd name="T103" fmla="*/ 2147483647 h 2972"/>
                <a:gd name="T104" fmla="*/ 2147483647 w 3614"/>
                <a:gd name="T105" fmla="*/ 2147483647 h 2972"/>
                <a:gd name="T106" fmla="*/ 2147483647 w 3614"/>
                <a:gd name="T107" fmla="*/ 2147483647 h 2972"/>
                <a:gd name="T108" fmla="*/ 2147483647 w 3614"/>
                <a:gd name="T109" fmla="*/ 2147483647 h 2972"/>
                <a:gd name="T110" fmla="*/ 2147483647 w 3614"/>
                <a:gd name="T111" fmla="*/ 2147483647 h 2972"/>
                <a:gd name="T112" fmla="*/ 2147483647 w 3614"/>
                <a:gd name="T113" fmla="*/ 2147483647 h 2972"/>
                <a:gd name="T114" fmla="*/ 2147483647 w 3614"/>
                <a:gd name="T115" fmla="*/ 2147483647 h 2972"/>
                <a:gd name="T116" fmla="*/ 2147483647 w 3614"/>
                <a:gd name="T117" fmla="*/ 2147483647 h 2972"/>
                <a:gd name="T118" fmla="*/ 2147483647 w 3614"/>
                <a:gd name="T119" fmla="*/ 2147483647 h 2972"/>
                <a:gd name="T120" fmla="*/ 2147483647 w 3614"/>
                <a:gd name="T121" fmla="*/ 2147483647 h 2972"/>
                <a:gd name="T122" fmla="*/ 2147483647 w 3614"/>
                <a:gd name="T123" fmla="*/ 2147483647 h 2972"/>
                <a:gd name="T124" fmla="*/ 2147483647 w 3614"/>
                <a:gd name="T125" fmla="*/ 2147483647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endParaRPr lang="en-US" sz="975"/>
            </a:p>
          </p:txBody>
        </p:sp>
        <p:sp>
          <p:nvSpPr>
            <p:cNvPr id="11272" name="Freeform 24">
              <a:extLst>
                <a:ext uri="{FF2B5EF4-FFF2-40B4-BE49-F238E27FC236}">
                  <a16:creationId xmlns:a16="http://schemas.microsoft.com/office/drawing/2014/main" id="{67F96604-E0B9-A446-AA81-3045B19BF9F0}"/>
                </a:ext>
              </a:extLst>
            </p:cNvPr>
            <p:cNvSpPr>
              <a:spLocks/>
            </p:cNvSpPr>
            <p:nvPr/>
          </p:nvSpPr>
          <p:spPr bwMode="auto">
            <a:xfrm>
              <a:off x="8115745" y="2539999"/>
              <a:ext cx="573088" cy="649288"/>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endParaRPr lang="en-US" sz="975"/>
            </a:p>
          </p:txBody>
        </p:sp>
        <p:sp>
          <p:nvSpPr>
            <p:cNvPr id="11273" name="Freeform 25">
              <a:extLst>
                <a:ext uri="{FF2B5EF4-FFF2-40B4-BE49-F238E27FC236}">
                  <a16:creationId xmlns:a16="http://schemas.microsoft.com/office/drawing/2014/main" id="{0B44135D-A2F4-FF4F-9FA6-1C31EFC918A0}"/>
                </a:ext>
              </a:extLst>
            </p:cNvPr>
            <p:cNvSpPr>
              <a:spLocks/>
            </p:cNvSpPr>
            <p:nvPr/>
          </p:nvSpPr>
          <p:spPr bwMode="auto">
            <a:xfrm>
              <a:off x="8215758" y="2547937"/>
              <a:ext cx="77788" cy="68263"/>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4" name="Freeform 26">
              <a:extLst>
                <a:ext uri="{FF2B5EF4-FFF2-40B4-BE49-F238E27FC236}">
                  <a16:creationId xmlns:a16="http://schemas.microsoft.com/office/drawing/2014/main" id="{D7DEDB2C-9D12-4A41-87F8-9A9B2B10081E}"/>
                </a:ext>
              </a:extLst>
            </p:cNvPr>
            <p:cNvSpPr>
              <a:spLocks/>
            </p:cNvSpPr>
            <p:nvPr/>
          </p:nvSpPr>
          <p:spPr bwMode="auto">
            <a:xfrm>
              <a:off x="8296720" y="2687637"/>
              <a:ext cx="42863" cy="19050"/>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5" name="Freeform 27">
              <a:extLst>
                <a:ext uri="{FF2B5EF4-FFF2-40B4-BE49-F238E27FC236}">
                  <a16:creationId xmlns:a16="http://schemas.microsoft.com/office/drawing/2014/main" id="{2A759D05-3EA3-9943-AE6C-696A9C1EE5CC}"/>
                </a:ext>
              </a:extLst>
            </p:cNvPr>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6" name="Freeform 28">
              <a:extLst>
                <a:ext uri="{FF2B5EF4-FFF2-40B4-BE49-F238E27FC236}">
                  <a16:creationId xmlns:a16="http://schemas.microsoft.com/office/drawing/2014/main" id="{AA4D90E8-A471-1045-932C-FBC445C5215B}"/>
                </a:ext>
              </a:extLst>
            </p:cNvPr>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7" name="Freeform 29">
              <a:extLst>
                <a:ext uri="{FF2B5EF4-FFF2-40B4-BE49-F238E27FC236}">
                  <a16:creationId xmlns:a16="http://schemas.microsoft.com/office/drawing/2014/main" id="{2141C3B0-9D19-F846-ACB8-84ED612D7B8D}"/>
                </a:ext>
              </a:extLst>
            </p:cNvPr>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8" name="Freeform 30">
              <a:extLst>
                <a:ext uri="{FF2B5EF4-FFF2-40B4-BE49-F238E27FC236}">
                  <a16:creationId xmlns:a16="http://schemas.microsoft.com/office/drawing/2014/main" id="{9DADFFC2-3FF0-114C-8AEF-C431C976E6A8}"/>
                </a:ext>
              </a:extLst>
            </p:cNvPr>
            <p:cNvSpPr>
              <a:spLocks/>
            </p:cNvSpPr>
            <p:nvPr/>
          </p:nvSpPr>
          <p:spPr bwMode="auto">
            <a:xfrm>
              <a:off x="8309420" y="2539999"/>
              <a:ext cx="250825" cy="252413"/>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9" name="Freeform 31">
              <a:extLst>
                <a:ext uri="{FF2B5EF4-FFF2-40B4-BE49-F238E27FC236}">
                  <a16:creationId xmlns:a16="http://schemas.microsoft.com/office/drawing/2014/main" id="{8DE76E97-6780-B540-90CE-B44368C3974B}"/>
                </a:ext>
              </a:extLst>
            </p:cNvPr>
            <p:cNvSpPr>
              <a:spLocks/>
            </p:cNvSpPr>
            <p:nvPr/>
          </p:nvSpPr>
          <p:spPr bwMode="auto">
            <a:xfrm>
              <a:off x="8444358" y="2733674"/>
              <a:ext cx="1588" cy="3175"/>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0" name="Freeform 32">
              <a:extLst>
                <a:ext uri="{FF2B5EF4-FFF2-40B4-BE49-F238E27FC236}">
                  <a16:creationId xmlns:a16="http://schemas.microsoft.com/office/drawing/2014/main" id="{5D73ED03-3FC5-2D4B-9C77-7B80045D5381}"/>
                </a:ext>
              </a:extLst>
            </p:cNvPr>
            <p:cNvSpPr>
              <a:spLocks noEditPoints="1"/>
            </p:cNvSpPr>
            <p:nvPr/>
          </p:nvSpPr>
          <p:spPr bwMode="auto">
            <a:xfrm>
              <a:off x="8309420" y="2539999"/>
              <a:ext cx="273050" cy="312738"/>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1" name="Freeform 33">
              <a:extLst>
                <a:ext uri="{FF2B5EF4-FFF2-40B4-BE49-F238E27FC236}">
                  <a16:creationId xmlns:a16="http://schemas.microsoft.com/office/drawing/2014/main" id="{8B98C7FE-EB44-E240-8A18-FBC642322AAA}"/>
                </a:ext>
              </a:extLst>
            </p:cNvPr>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2" name="Freeform 34">
              <a:extLst>
                <a:ext uri="{FF2B5EF4-FFF2-40B4-BE49-F238E27FC236}">
                  <a16:creationId xmlns:a16="http://schemas.microsoft.com/office/drawing/2014/main" id="{20F10F69-E783-DD4C-ABD7-B2E63C0CC50B}"/>
                </a:ext>
              </a:extLst>
            </p:cNvPr>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3" name="Freeform 35">
              <a:extLst>
                <a:ext uri="{FF2B5EF4-FFF2-40B4-BE49-F238E27FC236}">
                  <a16:creationId xmlns:a16="http://schemas.microsoft.com/office/drawing/2014/main" id="{400A52D7-825A-4542-A150-2422B90D1FB8}"/>
                </a:ext>
              </a:extLst>
            </p:cNvPr>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4" name="Freeform 36">
              <a:extLst>
                <a:ext uri="{FF2B5EF4-FFF2-40B4-BE49-F238E27FC236}">
                  <a16:creationId xmlns:a16="http://schemas.microsoft.com/office/drawing/2014/main" id="{84E80744-EBC5-AC44-ADDC-69B826923E72}"/>
                </a:ext>
              </a:extLst>
            </p:cNvPr>
            <p:cNvSpPr>
              <a:spLocks/>
            </p:cNvSpPr>
            <p:nvPr/>
          </p:nvSpPr>
          <p:spPr bwMode="auto">
            <a:xfrm>
              <a:off x="8144320" y="2697162"/>
              <a:ext cx="269875" cy="334963"/>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5" name="Freeform 37">
              <a:extLst>
                <a:ext uri="{FF2B5EF4-FFF2-40B4-BE49-F238E27FC236}">
                  <a16:creationId xmlns:a16="http://schemas.microsoft.com/office/drawing/2014/main" id="{52F2C669-585C-3449-B3F8-C2167DA3A821}"/>
                </a:ext>
              </a:extLst>
            </p:cNvPr>
            <p:cNvSpPr>
              <a:spLocks/>
            </p:cNvSpPr>
            <p:nvPr/>
          </p:nvSpPr>
          <p:spPr bwMode="auto">
            <a:xfrm>
              <a:off x="8261795" y="2709862"/>
              <a:ext cx="1588" cy="15875"/>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6" name="Freeform 38">
              <a:extLst>
                <a:ext uri="{FF2B5EF4-FFF2-40B4-BE49-F238E27FC236}">
                  <a16:creationId xmlns:a16="http://schemas.microsoft.com/office/drawing/2014/main" id="{BA9E103E-DCB6-4C48-BDAE-1873CE60233A}"/>
                </a:ext>
              </a:extLst>
            </p:cNvPr>
            <p:cNvSpPr>
              <a:spLocks/>
            </p:cNvSpPr>
            <p:nvPr/>
          </p:nvSpPr>
          <p:spPr bwMode="auto">
            <a:xfrm>
              <a:off x="8115745" y="2697162"/>
              <a:ext cx="361950" cy="479425"/>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7" name="Freeform 39">
              <a:extLst>
                <a:ext uri="{FF2B5EF4-FFF2-40B4-BE49-F238E27FC236}">
                  <a16:creationId xmlns:a16="http://schemas.microsoft.com/office/drawing/2014/main" id="{9F1A5256-E411-0F4A-B546-42B6147AC1B3}"/>
                </a:ext>
              </a:extLst>
            </p:cNvPr>
            <p:cNvSpPr>
              <a:spLocks/>
            </p:cNvSpPr>
            <p:nvPr/>
          </p:nvSpPr>
          <p:spPr bwMode="auto">
            <a:xfrm>
              <a:off x="8307833" y="2700337"/>
              <a:ext cx="19050" cy="6350"/>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8" name="Freeform 40">
              <a:extLst>
                <a:ext uri="{FF2B5EF4-FFF2-40B4-BE49-F238E27FC236}">
                  <a16:creationId xmlns:a16="http://schemas.microsoft.com/office/drawing/2014/main" id="{AE302B03-2C61-F147-9FCE-A6DB9F4AA8D8}"/>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9" name="Freeform 41">
              <a:extLst>
                <a:ext uri="{FF2B5EF4-FFF2-40B4-BE49-F238E27FC236}">
                  <a16:creationId xmlns:a16="http://schemas.microsoft.com/office/drawing/2014/main" id="{BB7A5252-3692-3D4B-852A-5F485C52E168}"/>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0" name="Freeform 42">
              <a:extLst>
                <a:ext uri="{FF2B5EF4-FFF2-40B4-BE49-F238E27FC236}">
                  <a16:creationId xmlns:a16="http://schemas.microsoft.com/office/drawing/2014/main" id="{8D7C3E56-0013-554E-92D1-4D9846703ADF}"/>
                </a:ext>
              </a:extLst>
            </p:cNvPr>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1" name="Freeform 43">
              <a:extLst>
                <a:ext uri="{FF2B5EF4-FFF2-40B4-BE49-F238E27FC236}">
                  <a16:creationId xmlns:a16="http://schemas.microsoft.com/office/drawing/2014/main" id="{A06109BD-89B7-5A43-B0BE-8A25DAA3CD8C}"/>
                </a:ext>
              </a:extLst>
            </p:cNvPr>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2" name="Freeform 44">
              <a:extLst>
                <a:ext uri="{FF2B5EF4-FFF2-40B4-BE49-F238E27FC236}">
                  <a16:creationId xmlns:a16="http://schemas.microsoft.com/office/drawing/2014/main" id="{67129461-68AA-5F40-9969-8C5395A2FAF8}"/>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3" name="Freeform 45">
              <a:extLst>
                <a:ext uri="{FF2B5EF4-FFF2-40B4-BE49-F238E27FC236}">
                  <a16:creationId xmlns:a16="http://schemas.microsoft.com/office/drawing/2014/main" id="{4F28C8AA-4464-B24A-94CA-08F0017C80AA}"/>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4" name="Freeform 46">
              <a:extLst>
                <a:ext uri="{FF2B5EF4-FFF2-40B4-BE49-F238E27FC236}">
                  <a16:creationId xmlns:a16="http://schemas.microsoft.com/office/drawing/2014/main" id="{DB2A8825-E914-9345-BB04-30E35F52328C}"/>
                </a:ext>
              </a:extLst>
            </p:cNvPr>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5" name="Freeform 47">
              <a:extLst>
                <a:ext uri="{FF2B5EF4-FFF2-40B4-BE49-F238E27FC236}">
                  <a16:creationId xmlns:a16="http://schemas.microsoft.com/office/drawing/2014/main" id="{710D0214-EC15-E64D-AA99-54D51A9C1FA6}"/>
                </a:ext>
              </a:extLst>
            </p:cNvPr>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6" name="Freeform 48">
              <a:extLst>
                <a:ext uri="{FF2B5EF4-FFF2-40B4-BE49-F238E27FC236}">
                  <a16:creationId xmlns:a16="http://schemas.microsoft.com/office/drawing/2014/main" id="{2A837D4F-A0AD-D34A-826D-2197D74360F9}"/>
                </a:ext>
              </a:extLst>
            </p:cNvPr>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7" name="Freeform 49">
              <a:extLst>
                <a:ext uri="{FF2B5EF4-FFF2-40B4-BE49-F238E27FC236}">
                  <a16:creationId xmlns:a16="http://schemas.microsoft.com/office/drawing/2014/main" id="{1C2BC397-C2AF-D940-8E61-1243E529E73F}"/>
                </a:ext>
              </a:extLst>
            </p:cNvPr>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8" name="Freeform 50">
              <a:extLst>
                <a:ext uri="{FF2B5EF4-FFF2-40B4-BE49-F238E27FC236}">
                  <a16:creationId xmlns:a16="http://schemas.microsoft.com/office/drawing/2014/main" id="{66EBA531-6ED8-9F4E-B2E1-EFDA216B7BFB}"/>
                </a:ext>
              </a:extLst>
            </p:cNvPr>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9" name="Freeform 51">
              <a:extLst>
                <a:ext uri="{FF2B5EF4-FFF2-40B4-BE49-F238E27FC236}">
                  <a16:creationId xmlns:a16="http://schemas.microsoft.com/office/drawing/2014/main" id="{7743C0CF-6E4A-AC43-8370-DCFBCF54A7D1}"/>
                </a:ext>
              </a:extLst>
            </p:cNvPr>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0" name="Freeform 52">
              <a:extLst>
                <a:ext uri="{FF2B5EF4-FFF2-40B4-BE49-F238E27FC236}">
                  <a16:creationId xmlns:a16="http://schemas.microsoft.com/office/drawing/2014/main" id="{1F6BD707-BEB7-B14E-A5C4-BF41561B718A}"/>
                </a:ext>
              </a:extLst>
            </p:cNvPr>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1" name="Freeform 53">
              <a:extLst>
                <a:ext uri="{FF2B5EF4-FFF2-40B4-BE49-F238E27FC236}">
                  <a16:creationId xmlns:a16="http://schemas.microsoft.com/office/drawing/2014/main" id="{2AEE54FF-C384-0E4C-9DC0-D34827C31FEC}"/>
                </a:ext>
              </a:extLst>
            </p:cNvPr>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5" name="Freeform 54">
              <a:extLst>
                <a:ext uri="{FF2B5EF4-FFF2-40B4-BE49-F238E27FC236}">
                  <a16:creationId xmlns:a16="http://schemas.microsoft.com/office/drawing/2014/main" id="{96A21443-93C3-A44F-A405-44D783B1E36B}"/>
                </a:ext>
              </a:extLst>
            </p:cNvPr>
            <p:cNvSpPr>
              <a:spLocks/>
            </p:cNvSpPr>
            <p:nvPr/>
          </p:nvSpPr>
          <p:spPr bwMode="auto">
            <a:xfrm>
              <a:off x="8222108" y="2593974"/>
              <a:ext cx="87313" cy="36513"/>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3" name="Freeform 55">
              <a:extLst>
                <a:ext uri="{FF2B5EF4-FFF2-40B4-BE49-F238E27FC236}">
                  <a16:creationId xmlns:a16="http://schemas.microsoft.com/office/drawing/2014/main" id="{BD90E632-DD66-1A48-8103-98F89A88E09D}"/>
                </a:ext>
              </a:extLst>
            </p:cNvPr>
            <p:cNvSpPr>
              <a:spLocks/>
            </p:cNvSpPr>
            <p:nvPr/>
          </p:nvSpPr>
          <p:spPr bwMode="auto">
            <a:xfrm>
              <a:off x="8228458" y="2587624"/>
              <a:ext cx="65088" cy="28575"/>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4" name="Text Box 15">
              <a:extLst>
                <a:ext uri="{FF2B5EF4-FFF2-40B4-BE49-F238E27FC236}">
                  <a16:creationId xmlns:a16="http://schemas.microsoft.com/office/drawing/2014/main" id="{A72E4B97-E0F9-5440-A930-DEA62EDCDB7E}"/>
                </a:ext>
              </a:extLst>
            </p:cNvPr>
            <p:cNvSpPr txBox="1">
              <a:spLocks noChangeArrowheads="1"/>
            </p:cNvSpPr>
            <p:nvPr/>
          </p:nvSpPr>
          <p:spPr bwMode="auto">
            <a:xfrm>
              <a:off x="6400800" y="914400"/>
              <a:ext cx="2209800" cy="2256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70000"/>
                </a:spcBef>
              </a:pPr>
              <a:r>
                <a:rPr lang="en-US" altLang="en-US" sz="1350" u="sng">
                  <a:latin typeface="Comic Sans MS" panose="030F0902030302020204" pitchFamily="66" charset="0"/>
                  <a:cs typeface="Arial" panose="020B0604020202020204" pitchFamily="34" charset="0"/>
                </a:rPr>
                <a:t>Contract:</a:t>
              </a:r>
            </a:p>
            <a:p>
              <a:pPr>
                <a:spcBef>
                  <a:spcPct val="70000"/>
                </a:spcBef>
              </a:pPr>
              <a:r>
                <a:rPr lang="en-US" altLang="en-US" sz="1350">
                  <a:latin typeface="Comic Sans MS" panose="030F0902030302020204" pitchFamily="66" charset="0"/>
                  <a:cs typeface="Arial" panose="020B0604020202020204" pitchFamily="34" charset="0"/>
                </a:rPr>
                <a:t>When running your </a:t>
              </a:r>
              <a:r>
                <a:rPr lang="en-US" altLang="en-US" sz="1350" b="1">
                  <a:latin typeface="Courier New" panose="02070309020205020404" pitchFamily="49" charset="0"/>
                  <a:cs typeface="Courier New" panose="02070309020205020404" pitchFamily="49" charset="0"/>
                </a:rPr>
                <a:t>.hdl</a:t>
              </a:r>
              <a:r>
                <a:rPr lang="en-US" altLang="en-US" sz="1350">
                  <a:latin typeface="Comic Sans MS" panose="030F0902030302020204" pitchFamily="66" charset="0"/>
                  <a:cs typeface="Arial" panose="020B0604020202020204" pitchFamily="34" charset="0"/>
                </a:rPr>
                <a:t> on our </a:t>
              </a:r>
              <a:r>
                <a:rPr lang="en-US" altLang="en-US" sz="1350" b="1">
                  <a:latin typeface="Courier New" panose="02070309020205020404" pitchFamily="49" charset="0"/>
                  <a:cs typeface="Courier New" panose="02070309020205020404" pitchFamily="49" charset="0"/>
                </a:rPr>
                <a:t>.tst</a:t>
              </a:r>
              <a:r>
                <a:rPr lang="en-US" altLang="en-US" sz="1350">
                  <a:latin typeface="Comic Sans MS" panose="030F0902030302020204" pitchFamily="66" charset="0"/>
                  <a:cs typeface="Arial" panose="020B0604020202020204" pitchFamily="34" charset="0"/>
                </a:rPr>
                <a:t>, your </a:t>
              </a:r>
              <a:r>
                <a:rPr lang="en-US" altLang="en-US" sz="1350" b="1">
                  <a:latin typeface="Courier New" panose="02070309020205020404" pitchFamily="49" charset="0"/>
                  <a:cs typeface="Courier New" panose="02070309020205020404" pitchFamily="49" charset="0"/>
                </a:rPr>
                <a:t>.out</a:t>
              </a:r>
              <a:r>
                <a:rPr lang="en-US" altLang="en-US" sz="1350">
                  <a:latin typeface="Comic Sans MS" panose="030F0902030302020204" pitchFamily="66" charset="0"/>
                  <a:cs typeface="Arial" panose="020B0604020202020204" pitchFamily="34" charset="0"/>
                </a:rPr>
                <a:t> should be the same as</a:t>
              </a:r>
              <a:br>
                <a:rPr lang="en-US" altLang="en-US" sz="1350">
                  <a:latin typeface="Comic Sans MS" panose="030F0902030302020204" pitchFamily="66" charset="0"/>
                  <a:cs typeface="Arial" panose="020B0604020202020204" pitchFamily="34" charset="0"/>
                </a:rPr>
              </a:br>
              <a:r>
                <a:rPr lang="en-US" altLang="en-US" sz="1350">
                  <a:latin typeface="Comic Sans MS" panose="030F0902030302020204" pitchFamily="66" charset="0"/>
                  <a:cs typeface="Arial" panose="020B0604020202020204" pitchFamily="34" charset="0"/>
                </a:rPr>
                <a:t>our </a:t>
              </a:r>
              <a:r>
                <a:rPr lang="en-US" altLang="en-US" sz="1350">
                  <a:latin typeface="Courier New" panose="02070309020205020404" pitchFamily="49" charset="0"/>
                  <a:cs typeface="Courier New" panose="02070309020205020404" pitchFamily="49" charset="0"/>
                </a:rPr>
                <a:t>.</a:t>
              </a:r>
              <a:r>
                <a:rPr lang="en-US" altLang="en-US" sz="1350" b="1">
                  <a:latin typeface="Courier New" panose="02070309020205020404" pitchFamily="49" charset="0"/>
                  <a:cs typeface="Courier New" panose="02070309020205020404" pitchFamily="49" charset="0"/>
                </a:rPr>
                <a:t>cmp.</a:t>
              </a:r>
            </a:p>
          </p:txBody>
        </p:sp>
      </p:grpSp>
    </p:spTree>
    <p:extLst>
      <p:ext uri="{BB962C8B-B14F-4D97-AF65-F5344CB8AC3E}">
        <p14:creationId xmlns:p14="http://schemas.microsoft.com/office/powerpoint/2010/main" val="4137067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AA4484A-C7F4-1446-B93E-2EC9FC97C44B}"/>
              </a:ext>
            </a:extLst>
          </p:cNvPr>
          <p:cNvSpPr>
            <a:spLocks noGrp="1" noChangeArrowheads="1"/>
          </p:cNvSpPr>
          <p:nvPr>
            <p:ph type="title"/>
          </p:nvPr>
        </p:nvSpPr>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2291" name="Object 3">
            <a:extLst>
              <a:ext uri="{FF2B5EF4-FFF2-40B4-BE49-F238E27FC236}">
                <a16:creationId xmlns:a16="http://schemas.microsoft.com/office/drawing/2014/main" id="{F7DA8F94-2A83-2443-9833-65276CB79680}"/>
              </a:ext>
            </a:extLst>
          </p:cNvPr>
          <p:cNvGraphicFramePr>
            <a:graphicFrameLocks noChangeAspect="1"/>
          </p:cNvGraphicFramePr>
          <p:nvPr/>
        </p:nvGraphicFramePr>
        <p:xfrm>
          <a:off x="1996339" y="1413613"/>
          <a:ext cx="5318522" cy="1503759"/>
        </p:xfrm>
        <a:graphic>
          <a:graphicData uri="http://schemas.openxmlformats.org/presentationml/2006/ole">
            <mc:AlternateContent xmlns:mc="http://schemas.openxmlformats.org/markup-compatibility/2006">
              <mc:Choice xmlns:v="urn:schemas-microsoft-com:vml" Requires="v">
                <p:oleObj spid="_x0000_s6477" name="VISIO" r:id="rId4" imgW="14630400" imgH="5441950" progId="Visio.Drawing.6">
                  <p:embed/>
                </p:oleObj>
              </mc:Choice>
              <mc:Fallback>
                <p:oleObj name="VISIO" r:id="rId4" imgW="14630400" imgH="5441950" progId="Visio.Drawing.6">
                  <p:embed/>
                  <p:pic>
                    <p:nvPicPr>
                      <p:cNvPr id="12291" name="Object 3">
                        <a:extLst>
                          <a:ext uri="{FF2B5EF4-FFF2-40B4-BE49-F238E27FC236}">
                            <a16:creationId xmlns:a16="http://schemas.microsoft.com/office/drawing/2014/main" id="{F7DA8F94-2A83-2443-9833-65276CB79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996339" y="1413613"/>
                        <a:ext cx="5318522"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2" name="Object 4">
            <a:extLst>
              <a:ext uri="{FF2B5EF4-FFF2-40B4-BE49-F238E27FC236}">
                <a16:creationId xmlns:a16="http://schemas.microsoft.com/office/drawing/2014/main" id="{DDA11570-FA95-EE4D-86DD-8ECB9C265E5C}"/>
              </a:ext>
            </a:extLst>
          </p:cNvPr>
          <p:cNvGraphicFramePr>
            <a:graphicFrameLocks/>
          </p:cNvGraphicFramePr>
          <p:nvPr/>
        </p:nvGraphicFramePr>
        <p:xfrm>
          <a:off x="6912429" y="498022"/>
          <a:ext cx="740569" cy="1104900"/>
        </p:xfrm>
        <a:graphic>
          <a:graphicData uri="http://schemas.openxmlformats.org/presentationml/2006/ole">
            <mc:AlternateContent xmlns:mc="http://schemas.openxmlformats.org/markup-compatibility/2006">
              <mc:Choice xmlns:v="urn:schemas-microsoft-com:vml" Requires="v">
                <p:oleObj spid="_x0000_s6478" name="Clip" r:id="rId6" imgW="2844800" imgH="4241800" progId="MS_ClipArt_Gallery.2">
                  <p:embed/>
                </p:oleObj>
              </mc:Choice>
              <mc:Fallback>
                <p:oleObj name="Clip" r:id="rId6" imgW="2844800" imgH="4241800" progId="MS_ClipArt_Gallery.2">
                  <p:embed/>
                  <p:pic>
                    <p:nvPicPr>
                      <p:cNvPr id="12292" name="Object 4">
                        <a:extLst>
                          <a:ext uri="{FF2B5EF4-FFF2-40B4-BE49-F238E27FC236}">
                            <a16:creationId xmlns:a16="http://schemas.microsoft.com/office/drawing/2014/main" id="{DDA11570-FA95-EE4D-86DD-8ECB9C265E5C}"/>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2429" y="498022"/>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Text Box 5">
            <a:extLst>
              <a:ext uri="{FF2B5EF4-FFF2-40B4-BE49-F238E27FC236}">
                <a16:creationId xmlns:a16="http://schemas.microsoft.com/office/drawing/2014/main" id="{0DB8CE92-F091-9349-8700-8B216F21560C}"/>
              </a:ext>
            </a:extLst>
          </p:cNvPr>
          <p:cNvSpPr txBox="1">
            <a:spLocks noChangeArrowheads="1"/>
          </p:cNvSpPr>
          <p:nvPr/>
        </p:nvSpPr>
        <p:spPr bwMode="auto">
          <a:xfrm>
            <a:off x="2797629" y="3260272"/>
            <a:ext cx="3771900" cy="17145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2294" name="Rectangle 6">
            <a:extLst>
              <a:ext uri="{FF2B5EF4-FFF2-40B4-BE49-F238E27FC236}">
                <a16:creationId xmlns:a16="http://schemas.microsoft.com/office/drawing/2014/main" id="{743BE06E-EF4F-334B-ACE3-302C6B5FDC0F}"/>
              </a:ext>
            </a:extLst>
          </p:cNvPr>
          <p:cNvSpPr>
            <a:spLocks noChangeArrowheads="1"/>
          </p:cNvSpPr>
          <p:nvPr/>
        </p:nvSpPr>
        <p:spPr bwMode="auto">
          <a:xfrm>
            <a:off x="2740479" y="3031672"/>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
        <p:nvSpPr>
          <p:cNvPr id="12295" name="Rectangle 7">
            <a:extLst>
              <a:ext uri="{FF2B5EF4-FFF2-40B4-BE49-F238E27FC236}">
                <a16:creationId xmlns:a16="http://schemas.microsoft.com/office/drawing/2014/main" id="{F944DBE2-68BB-4846-85E7-ACA43839CCA1}"/>
              </a:ext>
            </a:extLst>
          </p:cNvPr>
          <p:cNvSpPr>
            <a:spLocks noChangeArrowheads="1"/>
          </p:cNvSpPr>
          <p:nvPr/>
        </p:nvSpPr>
        <p:spPr bwMode="auto">
          <a:xfrm>
            <a:off x="2740479" y="1145722"/>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Interface:</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1 exactly when a=b=1 </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spTree>
    <p:extLst>
      <p:ext uri="{BB962C8B-B14F-4D97-AF65-F5344CB8AC3E}">
        <p14:creationId xmlns:p14="http://schemas.microsoft.com/office/powerpoint/2010/main" val="282737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E69D860-3EB3-D243-8ED6-5E39B6910127}"/>
              </a:ext>
            </a:extLst>
          </p:cNvPr>
          <p:cNvSpPr>
            <a:spLocks noChangeArrowheads="1"/>
          </p:cNvSpPr>
          <p:nvPr/>
        </p:nvSpPr>
        <p:spPr bwMode="auto">
          <a:xfrm>
            <a:off x="2642508" y="1167493"/>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Implementation:</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Not(Nand(a,b))</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graphicFrame>
        <p:nvGraphicFramePr>
          <p:cNvPr id="13315" name="Object 3">
            <a:extLst>
              <a:ext uri="{FF2B5EF4-FFF2-40B4-BE49-F238E27FC236}">
                <a16:creationId xmlns:a16="http://schemas.microsoft.com/office/drawing/2014/main" id="{519F56EF-8EA6-834B-BD1C-85BCCAEDEC5E}"/>
              </a:ext>
            </a:extLst>
          </p:cNvPr>
          <p:cNvGraphicFramePr>
            <a:graphicFrameLocks noChangeAspect="1"/>
          </p:cNvGraphicFramePr>
          <p:nvPr/>
        </p:nvGraphicFramePr>
        <p:xfrm>
          <a:off x="1899558" y="1435384"/>
          <a:ext cx="5314950" cy="1503759"/>
        </p:xfrm>
        <a:graphic>
          <a:graphicData uri="http://schemas.openxmlformats.org/presentationml/2006/ole">
            <mc:AlternateContent xmlns:mc="http://schemas.openxmlformats.org/markup-compatibility/2006">
              <mc:Choice xmlns:v="urn:schemas-microsoft-com:vml" Requires="v">
                <p:oleObj spid="_x0000_s7501" name="VISIO" r:id="rId4" imgW="4673600" imgH="1739900" progId="Visio.Drawing.6">
                  <p:embed/>
                </p:oleObj>
              </mc:Choice>
              <mc:Fallback>
                <p:oleObj name="VISIO" r:id="rId4" imgW="4673600" imgH="1739900" progId="Visio.Drawing.6">
                  <p:embed/>
                  <p:pic>
                    <p:nvPicPr>
                      <p:cNvPr id="13315" name="Object 3">
                        <a:extLst>
                          <a:ext uri="{FF2B5EF4-FFF2-40B4-BE49-F238E27FC236}">
                            <a16:creationId xmlns:a16="http://schemas.microsoft.com/office/drawing/2014/main" id="{519F56EF-8EA6-834B-BD1C-85BCCAEDE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899558" y="1435384"/>
                        <a:ext cx="5314950"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316" name="Picture 4" descr="Click To Download">
            <a:extLst>
              <a:ext uri="{FF2B5EF4-FFF2-40B4-BE49-F238E27FC236}">
                <a16:creationId xmlns:a16="http://schemas.microsoft.com/office/drawing/2014/main" id="{0DF542BB-DF22-994A-9D35-5D92C84E3A0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14358" y="9960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a:extLst>
              <a:ext uri="{FF2B5EF4-FFF2-40B4-BE49-F238E27FC236}">
                <a16:creationId xmlns:a16="http://schemas.microsoft.com/office/drawing/2014/main" id="{C53B75D0-2146-664B-9697-C79D36233028}"/>
              </a:ext>
            </a:extLst>
          </p:cNvPr>
          <p:cNvSpPr>
            <a:spLocks noGrp="1" noChangeArrowheads="1"/>
          </p:cNvSpPr>
          <p:nvPr>
            <p:ph type="title"/>
          </p:nvPr>
        </p:nvSpPr>
        <p:spPr>
          <a:noFill/>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3318" name="Object 6">
            <a:extLst>
              <a:ext uri="{FF2B5EF4-FFF2-40B4-BE49-F238E27FC236}">
                <a16:creationId xmlns:a16="http://schemas.microsoft.com/office/drawing/2014/main" id="{59F7F486-9A3C-274F-B9B2-45E7161A3EFE}"/>
              </a:ext>
            </a:extLst>
          </p:cNvPr>
          <p:cNvGraphicFramePr>
            <a:graphicFrameLocks/>
          </p:cNvGraphicFramePr>
          <p:nvPr/>
        </p:nvGraphicFramePr>
        <p:xfrm>
          <a:off x="6814458" y="519793"/>
          <a:ext cx="740569" cy="1104900"/>
        </p:xfrm>
        <a:graphic>
          <a:graphicData uri="http://schemas.openxmlformats.org/presentationml/2006/ole">
            <mc:AlternateContent xmlns:mc="http://schemas.openxmlformats.org/markup-compatibility/2006">
              <mc:Choice xmlns:v="urn:schemas-microsoft-com:vml" Requires="v">
                <p:oleObj spid="_x0000_s7502" name="Clip" r:id="rId7" imgW="2844800" imgH="4241800" progId="MS_ClipArt_Gallery.2">
                  <p:embed/>
                </p:oleObj>
              </mc:Choice>
              <mc:Fallback>
                <p:oleObj name="Clip" r:id="rId7" imgW="2844800" imgH="4241800" progId="MS_ClipArt_Gallery.2">
                  <p:embed/>
                  <p:pic>
                    <p:nvPicPr>
                      <p:cNvPr id="13318" name="Object 6">
                        <a:extLst>
                          <a:ext uri="{FF2B5EF4-FFF2-40B4-BE49-F238E27FC236}">
                            <a16:creationId xmlns:a16="http://schemas.microsoft.com/office/drawing/2014/main" id="{59F7F486-9A3C-274F-B9B2-45E7161A3EF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4458" y="519793"/>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9" name="Text Box 7">
            <a:extLst>
              <a:ext uri="{FF2B5EF4-FFF2-40B4-BE49-F238E27FC236}">
                <a16:creationId xmlns:a16="http://schemas.microsoft.com/office/drawing/2014/main" id="{22A9B43E-B0B6-0F46-90C6-83CBACDB221F}"/>
              </a:ext>
            </a:extLst>
          </p:cNvPr>
          <p:cNvSpPr txBox="1">
            <a:spLocks noChangeArrowheads="1"/>
          </p:cNvSpPr>
          <p:nvPr/>
        </p:nvSpPr>
        <p:spPr bwMode="auto">
          <a:xfrm>
            <a:off x="2699658" y="3282043"/>
            <a:ext cx="3771900" cy="17145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3320" name="Rectangle 8">
            <a:extLst>
              <a:ext uri="{FF2B5EF4-FFF2-40B4-BE49-F238E27FC236}">
                <a16:creationId xmlns:a16="http://schemas.microsoft.com/office/drawing/2014/main" id="{A8F76084-E671-8840-AFFB-F1C28E88C48F}"/>
              </a:ext>
            </a:extLst>
          </p:cNvPr>
          <p:cNvSpPr>
            <a:spLocks noChangeArrowheads="1"/>
          </p:cNvSpPr>
          <p:nvPr/>
        </p:nvSpPr>
        <p:spPr bwMode="auto">
          <a:xfrm>
            <a:off x="2642508" y="3053443"/>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Tree>
    <p:extLst>
      <p:ext uri="{BB962C8B-B14F-4D97-AF65-F5344CB8AC3E}">
        <p14:creationId xmlns:p14="http://schemas.microsoft.com/office/powerpoint/2010/main" val="4021412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a:extLst>
              <a:ext uri="{FF2B5EF4-FFF2-40B4-BE49-F238E27FC236}">
                <a16:creationId xmlns:a16="http://schemas.microsoft.com/office/drawing/2014/main" id="{5BC8A2A4-2B29-D840-89B0-ED81EC0774C8}"/>
              </a:ext>
            </a:extLst>
          </p:cNvPr>
          <p:cNvGraphicFramePr>
            <a:graphicFrameLocks noChangeAspect="1"/>
          </p:cNvGraphicFramePr>
          <p:nvPr/>
        </p:nvGraphicFramePr>
        <p:xfrm>
          <a:off x="1931024" y="1478926"/>
          <a:ext cx="5318522" cy="1503759"/>
        </p:xfrm>
        <a:graphic>
          <a:graphicData uri="http://schemas.openxmlformats.org/presentationml/2006/ole">
            <mc:AlternateContent xmlns:mc="http://schemas.openxmlformats.org/markup-compatibility/2006">
              <mc:Choice xmlns:v="urn:schemas-microsoft-com:vml" Requires="v">
                <p:oleObj spid="_x0000_s8525" name="VISIO" r:id="rId4" imgW="14630400" imgH="5441950" progId="Visio.Drawing.6">
                  <p:embed/>
                </p:oleObj>
              </mc:Choice>
              <mc:Fallback>
                <p:oleObj name="VISIO" r:id="rId4" imgW="14630400" imgH="5441950" progId="Visio.Drawing.6">
                  <p:embed/>
                  <p:pic>
                    <p:nvPicPr>
                      <p:cNvPr id="14338" name="Object 2">
                        <a:extLst>
                          <a:ext uri="{FF2B5EF4-FFF2-40B4-BE49-F238E27FC236}">
                            <a16:creationId xmlns:a16="http://schemas.microsoft.com/office/drawing/2014/main" id="{5BC8A2A4-2B29-D840-89B0-ED81EC077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931024" y="1478926"/>
                        <a:ext cx="5318522"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9" name="Rectangle 3">
            <a:extLst>
              <a:ext uri="{FF2B5EF4-FFF2-40B4-BE49-F238E27FC236}">
                <a16:creationId xmlns:a16="http://schemas.microsoft.com/office/drawing/2014/main" id="{EE85C5C5-9ABE-234D-9988-FFA6899C297A}"/>
              </a:ext>
            </a:extLst>
          </p:cNvPr>
          <p:cNvSpPr>
            <a:spLocks noChangeArrowheads="1"/>
          </p:cNvSpPr>
          <p:nvPr/>
        </p:nvSpPr>
        <p:spPr bwMode="auto">
          <a:xfrm>
            <a:off x="2675164" y="1211035"/>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Implementation:</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Not(Nand(a,b))</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sp>
        <p:nvSpPr>
          <p:cNvPr id="14340" name="Text Box 4">
            <a:extLst>
              <a:ext uri="{FF2B5EF4-FFF2-40B4-BE49-F238E27FC236}">
                <a16:creationId xmlns:a16="http://schemas.microsoft.com/office/drawing/2014/main" id="{DFBFF20A-CB23-3947-AC53-85F49690FD9A}"/>
              </a:ext>
            </a:extLst>
          </p:cNvPr>
          <p:cNvSpPr txBox="1">
            <a:spLocks noChangeArrowheads="1"/>
          </p:cNvSpPr>
          <p:nvPr/>
        </p:nvSpPr>
        <p:spPr bwMode="auto">
          <a:xfrm>
            <a:off x="2732314" y="3325585"/>
            <a:ext cx="3771900" cy="17145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4341" name="Rectangle 5">
            <a:extLst>
              <a:ext uri="{FF2B5EF4-FFF2-40B4-BE49-F238E27FC236}">
                <a16:creationId xmlns:a16="http://schemas.microsoft.com/office/drawing/2014/main" id="{CB3121E8-EC7D-6C4C-BA4E-22C18C8C912E}"/>
              </a:ext>
            </a:extLst>
          </p:cNvPr>
          <p:cNvSpPr>
            <a:spLocks noChangeArrowheads="1"/>
          </p:cNvSpPr>
          <p:nvPr/>
        </p:nvSpPr>
        <p:spPr bwMode="auto">
          <a:xfrm>
            <a:off x="2675164" y="3096985"/>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
        <p:nvSpPr>
          <p:cNvPr id="14342" name="Rectangle 6">
            <a:extLst>
              <a:ext uri="{FF2B5EF4-FFF2-40B4-BE49-F238E27FC236}">
                <a16:creationId xmlns:a16="http://schemas.microsoft.com/office/drawing/2014/main" id="{82D4FC10-7F17-C94B-A5AC-DEDDFC748429}"/>
              </a:ext>
            </a:extLst>
          </p:cNvPr>
          <p:cNvSpPr>
            <a:spLocks noGrp="1" noChangeArrowheads="1"/>
          </p:cNvSpPr>
          <p:nvPr>
            <p:ph type="title"/>
          </p:nvPr>
        </p:nvSpPr>
        <p:spPr>
          <a:noFill/>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4343" name="Object 7">
            <a:extLst>
              <a:ext uri="{FF2B5EF4-FFF2-40B4-BE49-F238E27FC236}">
                <a16:creationId xmlns:a16="http://schemas.microsoft.com/office/drawing/2014/main" id="{61341189-3CA4-6F4B-95A2-E0E0D478602A}"/>
              </a:ext>
            </a:extLst>
          </p:cNvPr>
          <p:cNvGraphicFramePr>
            <a:graphicFrameLocks/>
          </p:cNvGraphicFramePr>
          <p:nvPr/>
        </p:nvGraphicFramePr>
        <p:xfrm>
          <a:off x="6847114" y="563335"/>
          <a:ext cx="740569" cy="1104900"/>
        </p:xfrm>
        <a:graphic>
          <a:graphicData uri="http://schemas.openxmlformats.org/presentationml/2006/ole">
            <mc:AlternateContent xmlns:mc="http://schemas.openxmlformats.org/markup-compatibility/2006">
              <mc:Choice xmlns:v="urn:schemas-microsoft-com:vml" Requires="v">
                <p:oleObj spid="_x0000_s8526" name="Clip" r:id="rId6" imgW="2844800" imgH="4241800" progId="MS_ClipArt_Gallery.2">
                  <p:embed/>
                </p:oleObj>
              </mc:Choice>
              <mc:Fallback>
                <p:oleObj name="Clip" r:id="rId6" imgW="2844800" imgH="4241800" progId="MS_ClipArt_Gallery.2">
                  <p:embed/>
                  <p:pic>
                    <p:nvPicPr>
                      <p:cNvPr id="14343" name="Object 7">
                        <a:extLst>
                          <a:ext uri="{FF2B5EF4-FFF2-40B4-BE49-F238E27FC236}">
                            <a16:creationId xmlns:a16="http://schemas.microsoft.com/office/drawing/2014/main" id="{61341189-3CA4-6F4B-95A2-E0E0D478602A}"/>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7114" y="563335"/>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344" name="Picture 8" descr="Click To Download">
            <a:extLst>
              <a:ext uri="{FF2B5EF4-FFF2-40B4-BE49-F238E27FC236}">
                <a16:creationId xmlns:a16="http://schemas.microsoft.com/office/drawing/2014/main" id="{989B0F5A-DD77-1F49-A2DD-5C7B21B1C809}"/>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47014" y="15539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5189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CE06297B-0BB7-D94B-891F-460D6D85164A}"/>
              </a:ext>
            </a:extLst>
          </p:cNvPr>
          <p:cNvSpPr txBox="1">
            <a:spLocks noChangeArrowheads="1"/>
          </p:cNvSpPr>
          <p:nvPr/>
        </p:nvSpPr>
        <p:spPr bwMode="auto">
          <a:xfrm>
            <a:off x="2743200" y="3336472"/>
            <a:ext cx="3771900" cy="1714500"/>
          </a:xfrm>
          <a:prstGeom prst="rect">
            <a:avLst/>
          </a:prstGeom>
          <a:solidFill>
            <a:srgbClr val="F3F3FF"/>
          </a:solidFill>
          <a:ln w="9525">
            <a:solidFill>
              <a:srgbClr val="000099"/>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solidFill>
                  <a:srgbClr val="CC3300"/>
                </a:solidFill>
                <a:latin typeface="Courier New" panose="02070309020205020404" pitchFamily="49" charset="0"/>
                <a:cs typeface="Courier New" panose="02070309020205020404" pitchFamily="49" charset="0"/>
              </a:rPr>
              <a:t>Nand(a = a,</a:t>
            </a:r>
            <a:br>
              <a:rPr lang="en-US" altLang="en-US" sz="1050" b="1">
                <a:solidFill>
                  <a:srgbClr val="CC3300"/>
                </a:solidFill>
                <a:latin typeface="Courier New" panose="02070309020205020404" pitchFamily="49" charset="0"/>
                <a:cs typeface="Courier New" panose="02070309020205020404" pitchFamily="49" charset="0"/>
              </a:rPr>
            </a:br>
            <a:r>
              <a:rPr lang="en-US" altLang="en-US" sz="1050" b="1">
                <a:solidFill>
                  <a:srgbClr val="CC3300"/>
                </a:solidFill>
                <a:latin typeface="Courier New" panose="02070309020205020404" pitchFamily="49" charset="0"/>
                <a:cs typeface="Courier New" panose="02070309020205020404" pitchFamily="49" charset="0"/>
              </a:rPr>
              <a:t>      b = b,</a:t>
            </a:r>
            <a:br>
              <a:rPr lang="en-US" altLang="en-US" sz="1050" b="1">
                <a:solidFill>
                  <a:srgbClr val="CC3300"/>
                </a:solidFill>
                <a:latin typeface="Courier New" panose="02070309020205020404" pitchFamily="49" charset="0"/>
                <a:cs typeface="Courier New" panose="02070309020205020404" pitchFamily="49" charset="0"/>
              </a:rPr>
            </a:br>
            <a:r>
              <a:rPr lang="en-US" altLang="en-US" sz="1050" b="1">
                <a:solidFill>
                  <a:srgbClr val="CC3300"/>
                </a:solidFill>
                <a:latin typeface="Courier New" panose="02070309020205020404" pitchFamily="49" charset="0"/>
                <a:cs typeface="Courier New" panose="02070309020205020404" pitchFamily="49" charset="0"/>
              </a:rPr>
              <a:t>      out = </a:t>
            </a:r>
            <a:r>
              <a:rPr lang="en-US" altLang="en-US" sz="1050" b="1">
                <a:solidFill>
                  <a:srgbClr val="000099"/>
                </a:solidFill>
                <a:latin typeface="Courier New" panose="02070309020205020404" pitchFamily="49" charset="0"/>
                <a:cs typeface="Courier New" panose="02070309020205020404" pitchFamily="49" charset="0"/>
              </a:rPr>
              <a:t>x</a:t>
            </a:r>
            <a:r>
              <a:rPr lang="en-US" altLang="en-US" sz="1050" b="1">
                <a:solidFill>
                  <a:srgbClr val="CC3300"/>
                </a:solidFill>
                <a:latin typeface="Courier New" panose="02070309020205020404" pitchFamily="49" charset="0"/>
                <a:cs typeface="Courier New" panose="02070309020205020404" pitchFamily="49" charset="0"/>
              </a:rPr>
              <a:t>);</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buClr>
                <a:srgbClr val="006600"/>
              </a:buClr>
              <a:buSzPct val="85000"/>
              <a:buFont typeface="Wingdings" pitchFamily="2" charset="2"/>
              <a:buNone/>
            </a:pPr>
            <a:r>
              <a:rPr lang="en-US" altLang="en-US" sz="1050" b="1">
                <a:solidFill>
                  <a:srgbClr val="CC3300"/>
                </a:solidFill>
                <a:latin typeface="Courier New" panose="02070309020205020404" pitchFamily="49" charset="0"/>
                <a:cs typeface="Courier New" panose="02070309020205020404" pitchFamily="49" charset="0"/>
              </a:rPr>
              <a:t>    Not(in = </a:t>
            </a:r>
            <a:r>
              <a:rPr lang="en-US" altLang="en-US" sz="1050" b="1">
                <a:solidFill>
                  <a:srgbClr val="000099"/>
                </a:solidFill>
                <a:latin typeface="Courier New" panose="02070309020205020404" pitchFamily="49" charset="0"/>
                <a:cs typeface="Courier New" panose="02070309020205020404" pitchFamily="49" charset="0"/>
              </a:rPr>
              <a:t>x</a:t>
            </a:r>
            <a:r>
              <a:rPr lang="en-US" altLang="en-US" sz="1050" b="1">
                <a:solidFill>
                  <a:srgbClr val="CC3300"/>
                </a:solidFill>
                <a:latin typeface="Courier New" panose="02070309020205020404" pitchFamily="49" charset="0"/>
                <a:cs typeface="Courier New" panose="02070309020205020404" pitchFamily="49" charset="0"/>
              </a:rPr>
              <a:t>, out = out)</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5363" name="Rectangle 3">
            <a:extLst>
              <a:ext uri="{FF2B5EF4-FFF2-40B4-BE49-F238E27FC236}">
                <a16:creationId xmlns:a16="http://schemas.microsoft.com/office/drawing/2014/main" id="{E60B77CA-3EBD-9646-99CD-7ECF08FCA690}"/>
              </a:ext>
            </a:extLst>
          </p:cNvPr>
          <p:cNvSpPr>
            <a:spLocks noChangeArrowheads="1"/>
          </p:cNvSpPr>
          <p:nvPr/>
        </p:nvSpPr>
        <p:spPr bwMode="auto">
          <a:xfrm>
            <a:off x="2686050" y="1221922"/>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Implementation:</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Not(Nand(a,b))</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graphicFrame>
        <p:nvGraphicFramePr>
          <p:cNvPr id="15364" name="Object 4">
            <a:extLst>
              <a:ext uri="{FF2B5EF4-FFF2-40B4-BE49-F238E27FC236}">
                <a16:creationId xmlns:a16="http://schemas.microsoft.com/office/drawing/2014/main" id="{C1410C00-FA34-6947-AD4A-C16D701A51F4}"/>
              </a:ext>
            </a:extLst>
          </p:cNvPr>
          <p:cNvGraphicFramePr>
            <a:graphicFrameLocks noChangeAspect="1"/>
          </p:cNvGraphicFramePr>
          <p:nvPr/>
        </p:nvGraphicFramePr>
        <p:xfrm>
          <a:off x="1941910" y="1489813"/>
          <a:ext cx="5318522" cy="1503759"/>
        </p:xfrm>
        <a:graphic>
          <a:graphicData uri="http://schemas.openxmlformats.org/presentationml/2006/ole">
            <mc:AlternateContent xmlns:mc="http://schemas.openxmlformats.org/markup-compatibility/2006">
              <mc:Choice xmlns:v="urn:schemas-microsoft-com:vml" Requires="v">
                <p:oleObj spid="_x0000_s9549" name="VISIO" r:id="rId4" imgW="14630400" imgH="5441950" progId="Visio.Drawing.6">
                  <p:embed/>
                </p:oleObj>
              </mc:Choice>
              <mc:Fallback>
                <p:oleObj name="VISIO" r:id="rId4" imgW="14630400" imgH="5441950" progId="Visio.Drawing.6">
                  <p:embed/>
                  <p:pic>
                    <p:nvPicPr>
                      <p:cNvPr id="15364" name="Object 4">
                        <a:extLst>
                          <a:ext uri="{FF2B5EF4-FFF2-40B4-BE49-F238E27FC236}">
                            <a16:creationId xmlns:a16="http://schemas.microsoft.com/office/drawing/2014/main" id="{C1410C00-FA34-6947-AD4A-C16D701A51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941910" y="1489813"/>
                        <a:ext cx="5318522"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5">
            <a:extLst>
              <a:ext uri="{FF2B5EF4-FFF2-40B4-BE49-F238E27FC236}">
                <a16:creationId xmlns:a16="http://schemas.microsoft.com/office/drawing/2014/main" id="{1803568A-C8A0-3642-AD17-6C1126DA1F94}"/>
              </a:ext>
            </a:extLst>
          </p:cNvPr>
          <p:cNvSpPr>
            <a:spLocks noGrp="1" noChangeArrowheads="1"/>
          </p:cNvSpPr>
          <p:nvPr>
            <p:ph type="title"/>
          </p:nvPr>
        </p:nvSpPr>
        <p:spPr>
          <a:noFill/>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5366" name="Object 6">
            <a:extLst>
              <a:ext uri="{FF2B5EF4-FFF2-40B4-BE49-F238E27FC236}">
                <a16:creationId xmlns:a16="http://schemas.microsoft.com/office/drawing/2014/main" id="{5245F323-DEEF-5F44-8B67-6B16E3BF1E59}"/>
              </a:ext>
            </a:extLst>
          </p:cNvPr>
          <p:cNvGraphicFramePr>
            <a:graphicFrameLocks/>
          </p:cNvGraphicFramePr>
          <p:nvPr/>
        </p:nvGraphicFramePr>
        <p:xfrm>
          <a:off x="6858000" y="574222"/>
          <a:ext cx="740569" cy="1104900"/>
        </p:xfrm>
        <a:graphic>
          <a:graphicData uri="http://schemas.openxmlformats.org/presentationml/2006/ole">
            <mc:AlternateContent xmlns:mc="http://schemas.openxmlformats.org/markup-compatibility/2006">
              <mc:Choice xmlns:v="urn:schemas-microsoft-com:vml" Requires="v">
                <p:oleObj spid="_x0000_s9550" name="Clip" r:id="rId6" imgW="2844800" imgH="4241800" progId="MS_ClipArt_Gallery.2">
                  <p:embed/>
                </p:oleObj>
              </mc:Choice>
              <mc:Fallback>
                <p:oleObj name="Clip" r:id="rId6" imgW="2844800" imgH="4241800" progId="MS_ClipArt_Gallery.2">
                  <p:embed/>
                  <p:pic>
                    <p:nvPicPr>
                      <p:cNvPr id="15366" name="Object 6">
                        <a:extLst>
                          <a:ext uri="{FF2B5EF4-FFF2-40B4-BE49-F238E27FC236}">
                            <a16:creationId xmlns:a16="http://schemas.microsoft.com/office/drawing/2014/main" id="{5245F323-DEEF-5F44-8B67-6B16E3BF1E5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574222"/>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7" name="Rectangle 7">
            <a:extLst>
              <a:ext uri="{FF2B5EF4-FFF2-40B4-BE49-F238E27FC236}">
                <a16:creationId xmlns:a16="http://schemas.microsoft.com/office/drawing/2014/main" id="{0AA30504-7399-BA46-8DF6-61AC7BA91315}"/>
              </a:ext>
            </a:extLst>
          </p:cNvPr>
          <p:cNvSpPr>
            <a:spLocks noChangeArrowheads="1"/>
          </p:cNvSpPr>
          <p:nvPr/>
        </p:nvSpPr>
        <p:spPr bwMode="auto">
          <a:xfrm>
            <a:off x="2686050" y="3107872"/>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pic>
        <p:nvPicPr>
          <p:cNvPr id="15368" name="Picture 8" descr="Click To Download">
            <a:extLst>
              <a:ext uri="{FF2B5EF4-FFF2-40B4-BE49-F238E27FC236}">
                <a16:creationId xmlns:a16="http://schemas.microsoft.com/office/drawing/2014/main" id="{EA4ACC0B-17E0-F248-B1BE-42B035252C0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57900" y="3393622"/>
            <a:ext cx="457200" cy="457200"/>
          </a:xfrm>
          <a:prstGeom prst="rect">
            <a:avLst/>
          </a:prstGeom>
          <a:solidFill>
            <a:srgbClr val="F3F3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396730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46635A6-8477-3C44-8E36-F11648D07625}"/>
              </a:ext>
            </a:extLst>
          </p:cNvPr>
          <p:cNvSpPr>
            <a:spLocks noGrp="1" noChangeArrowheads="1"/>
          </p:cNvSpPr>
          <p:nvPr>
            <p:ph type="title"/>
          </p:nvPr>
        </p:nvSpPr>
        <p:spPr>
          <a:xfrm>
            <a:off x="0" y="-4763"/>
            <a:ext cx="7886700" cy="994172"/>
          </a:xfrm>
        </p:spPr>
        <p:txBody>
          <a:bodyPr/>
          <a:lstStyle/>
          <a:p>
            <a:r>
              <a:rPr lang="en-US" altLang="en-US" dirty="0"/>
              <a:t>Hardware simulator </a:t>
            </a:r>
            <a:r>
              <a:rPr lang="en-US" altLang="en-US" sz="1200" dirty="0"/>
              <a:t>(demonstrating </a:t>
            </a:r>
            <a:r>
              <a:rPr lang="en-US" altLang="en-US" sz="1200" dirty="0" err="1"/>
              <a:t>Xor</a:t>
            </a:r>
            <a:r>
              <a:rPr lang="en-US" altLang="en-US" sz="1200" dirty="0"/>
              <a:t> gate construction)</a:t>
            </a:r>
          </a:p>
        </p:txBody>
      </p:sp>
      <p:pic>
        <p:nvPicPr>
          <p:cNvPr id="16387" name="Picture 3">
            <a:extLst>
              <a:ext uri="{FF2B5EF4-FFF2-40B4-BE49-F238E27FC236}">
                <a16:creationId xmlns:a16="http://schemas.microsoft.com/office/drawing/2014/main" id="{775C9A40-6ABB-194C-A905-719DD08946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0" y="836159"/>
            <a:ext cx="6000750" cy="42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4436" name="Oval 4">
            <a:extLst>
              <a:ext uri="{FF2B5EF4-FFF2-40B4-BE49-F238E27FC236}">
                <a16:creationId xmlns:a16="http://schemas.microsoft.com/office/drawing/2014/main" id="{7E314DB4-5EF1-EC4D-B1F3-306E2D2232DA}"/>
              </a:ext>
            </a:extLst>
          </p:cNvPr>
          <p:cNvSpPr>
            <a:spLocks noChangeArrowheads="1"/>
          </p:cNvSpPr>
          <p:nvPr/>
        </p:nvSpPr>
        <p:spPr bwMode="auto">
          <a:xfrm>
            <a:off x="2114550" y="800100"/>
            <a:ext cx="342900" cy="400050"/>
          </a:xfrm>
          <a:prstGeom prst="ellipse">
            <a:avLst/>
          </a:pr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4438" name="AutoShape 6">
            <a:extLst>
              <a:ext uri="{FF2B5EF4-FFF2-40B4-BE49-F238E27FC236}">
                <a16:creationId xmlns:a16="http://schemas.microsoft.com/office/drawing/2014/main" id="{B9E6F726-1A21-F84E-8C65-2F15A52085F7}"/>
              </a:ext>
            </a:extLst>
          </p:cNvPr>
          <p:cNvSpPr>
            <a:spLocks noChangeArrowheads="1"/>
          </p:cNvSpPr>
          <p:nvPr/>
        </p:nvSpPr>
        <p:spPr bwMode="auto">
          <a:xfrm>
            <a:off x="5715000" y="2171700"/>
            <a:ext cx="706041" cy="388144"/>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test script</a:t>
            </a:r>
            <a:endParaRPr lang="en-US" altLang="en-US" sz="1050" b="1"/>
          </a:p>
        </p:txBody>
      </p:sp>
      <p:grpSp>
        <p:nvGrpSpPr>
          <p:cNvPr id="2" name="Group 12">
            <a:extLst>
              <a:ext uri="{FF2B5EF4-FFF2-40B4-BE49-F238E27FC236}">
                <a16:creationId xmlns:a16="http://schemas.microsoft.com/office/drawing/2014/main" id="{B035754C-24CC-B24E-A913-3AC879C2C544}"/>
              </a:ext>
            </a:extLst>
          </p:cNvPr>
          <p:cNvGrpSpPr>
            <a:grpSpLocks/>
          </p:cNvGrpSpPr>
          <p:nvPr/>
        </p:nvGrpSpPr>
        <p:grpSpPr bwMode="auto">
          <a:xfrm>
            <a:off x="1885950" y="2228850"/>
            <a:ext cx="891779" cy="1053704"/>
            <a:chOff x="624" y="1872"/>
            <a:chExt cx="749" cy="885"/>
          </a:xfrm>
        </p:grpSpPr>
        <p:sp>
          <p:nvSpPr>
            <p:cNvPr id="16391" name="AutoShape 13">
              <a:extLst>
                <a:ext uri="{FF2B5EF4-FFF2-40B4-BE49-F238E27FC236}">
                  <a16:creationId xmlns:a16="http://schemas.microsoft.com/office/drawing/2014/main" id="{27B11A28-222B-A64B-AE67-718898198A46}"/>
                </a:ext>
              </a:extLst>
            </p:cNvPr>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HDL program</a:t>
              </a:r>
              <a:endParaRPr lang="en-US" altLang="en-US" sz="1050" b="1"/>
            </a:p>
          </p:txBody>
        </p:sp>
        <p:cxnSp>
          <p:nvCxnSpPr>
            <p:cNvPr id="16392" name="AutoShape 14">
              <a:extLst>
                <a:ext uri="{FF2B5EF4-FFF2-40B4-BE49-F238E27FC236}">
                  <a16:creationId xmlns:a16="http://schemas.microsoft.com/office/drawing/2014/main" id="{FB9B7182-3F99-BE41-8F17-DC9790CB9F06}"/>
                </a:ext>
              </a:extLst>
            </p:cNvPr>
            <p:cNvCxnSpPr>
              <a:cxnSpLocks noChangeShapeType="1"/>
              <a:stCxn id="16391" idx="2"/>
              <a:endCxn id="16393"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6393" name="Rectangle 15">
              <a:extLst>
                <a:ext uri="{FF2B5EF4-FFF2-40B4-BE49-F238E27FC236}">
                  <a16:creationId xmlns:a16="http://schemas.microsoft.com/office/drawing/2014/main" id="{C895F4F6-3184-C940-9F1F-F4F5280EF511}"/>
                </a:ext>
              </a:extLst>
            </p:cNvPr>
            <p:cNvSpPr>
              <a:spLocks noChangeArrowheads="1"/>
            </p:cNvSpPr>
            <p:nvPr/>
          </p:nvSpPr>
          <p:spPr bwMode="auto">
            <a:xfrm>
              <a:off x="905" y="2617"/>
              <a:ext cx="187"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spTree>
    <p:extLst>
      <p:ext uri="{BB962C8B-B14F-4D97-AF65-F5344CB8AC3E}">
        <p14:creationId xmlns:p14="http://schemas.microsoft.com/office/powerpoint/2010/main" val="2408747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44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4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animBg="1"/>
      <p:bldP spid="274438"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5" name="Picture 4">
            <a:extLst>
              <a:ext uri="{FF2B5EF4-FFF2-40B4-BE49-F238E27FC236}">
                <a16:creationId xmlns:a16="http://schemas.microsoft.com/office/drawing/2014/main" id="{3780A661-9F06-C94F-B855-9CF7AFF012F8}"/>
              </a:ext>
            </a:extLst>
          </p:cNvPr>
          <p:cNvPicPr>
            <a:picLocks noChangeAspect="1"/>
          </p:cNvPicPr>
          <p:nvPr/>
        </p:nvPicPr>
        <p:blipFill>
          <a:blip r:embed="rId3"/>
          <a:stretch>
            <a:fillRect/>
          </a:stretch>
        </p:blipFill>
        <p:spPr>
          <a:xfrm>
            <a:off x="1067406" y="848876"/>
            <a:ext cx="6723437" cy="4011141"/>
          </a:xfrm>
          <a:prstGeom prst="rect">
            <a:avLst/>
          </a:prstGeom>
        </p:spPr>
      </p:pic>
    </p:spTree>
    <p:extLst>
      <p:ext uri="{BB962C8B-B14F-4D97-AF65-F5344CB8AC3E}">
        <p14:creationId xmlns:p14="http://schemas.microsoft.com/office/powerpoint/2010/main" val="3436457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1D5400C-C99E-E94B-A97A-0AF87B4AF856}"/>
              </a:ext>
            </a:extLst>
          </p:cNvPr>
          <p:cNvSpPr>
            <a:spLocks noGrp="1" noChangeArrowheads="1"/>
          </p:cNvSpPr>
          <p:nvPr>
            <p:ph type="title"/>
          </p:nvPr>
        </p:nvSpPr>
        <p:spPr>
          <a:xfrm>
            <a:off x="0" y="0"/>
            <a:ext cx="7886700" cy="994172"/>
          </a:xfrm>
        </p:spPr>
        <p:txBody>
          <a:bodyPr/>
          <a:lstStyle/>
          <a:p>
            <a:r>
              <a:rPr lang="en-US" altLang="en-US" dirty="0"/>
              <a:t>Hardware simulator</a:t>
            </a:r>
          </a:p>
        </p:txBody>
      </p:sp>
      <p:pic>
        <p:nvPicPr>
          <p:cNvPr id="17411" name="Picture 3">
            <a:extLst>
              <a:ext uri="{FF2B5EF4-FFF2-40B4-BE49-F238E27FC236}">
                <a16:creationId xmlns:a16="http://schemas.microsoft.com/office/drawing/2014/main" id="{D01E21AE-ED8D-6B46-B7E6-F968A2BB581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1972" y="890079"/>
            <a:ext cx="6000750" cy="42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412" name="Oval 4">
            <a:extLst>
              <a:ext uri="{FF2B5EF4-FFF2-40B4-BE49-F238E27FC236}">
                <a16:creationId xmlns:a16="http://schemas.microsoft.com/office/drawing/2014/main" id="{A7488AC7-600C-E24F-B028-3DDBD124E96E}"/>
              </a:ext>
            </a:extLst>
          </p:cNvPr>
          <p:cNvSpPr>
            <a:spLocks noChangeArrowheads="1"/>
          </p:cNvSpPr>
          <p:nvPr/>
        </p:nvSpPr>
        <p:spPr bwMode="auto">
          <a:xfrm>
            <a:off x="2114550" y="800100"/>
            <a:ext cx="342900" cy="400050"/>
          </a:xfrm>
          <a:prstGeom prst="ellipse">
            <a:avLst/>
          </a:pr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nvGrpSpPr>
          <p:cNvPr id="17413" name="Group 5">
            <a:extLst>
              <a:ext uri="{FF2B5EF4-FFF2-40B4-BE49-F238E27FC236}">
                <a16:creationId xmlns:a16="http://schemas.microsoft.com/office/drawing/2014/main" id="{A3AD8EDC-0B99-9C49-959A-5D06A2A6E023}"/>
              </a:ext>
            </a:extLst>
          </p:cNvPr>
          <p:cNvGrpSpPr>
            <a:grpSpLocks/>
          </p:cNvGrpSpPr>
          <p:nvPr/>
        </p:nvGrpSpPr>
        <p:grpSpPr bwMode="auto">
          <a:xfrm>
            <a:off x="1885950" y="2228850"/>
            <a:ext cx="891779" cy="1053704"/>
            <a:chOff x="624" y="1872"/>
            <a:chExt cx="749" cy="885"/>
          </a:xfrm>
        </p:grpSpPr>
        <p:sp>
          <p:nvSpPr>
            <p:cNvPr id="17419" name="AutoShape 6">
              <a:extLst>
                <a:ext uri="{FF2B5EF4-FFF2-40B4-BE49-F238E27FC236}">
                  <a16:creationId xmlns:a16="http://schemas.microsoft.com/office/drawing/2014/main" id="{A6B4D233-A59D-4149-A5BB-825E7B070A7B}"/>
                </a:ext>
              </a:extLst>
            </p:cNvPr>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HDL program</a:t>
              </a:r>
              <a:endParaRPr lang="en-US" altLang="en-US" sz="1050" b="1"/>
            </a:p>
          </p:txBody>
        </p:sp>
        <p:cxnSp>
          <p:nvCxnSpPr>
            <p:cNvPr id="17420" name="AutoShape 7">
              <a:extLst>
                <a:ext uri="{FF2B5EF4-FFF2-40B4-BE49-F238E27FC236}">
                  <a16:creationId xmlns:a16="http://schemas.microsoft.com/office/drawing/2014/main" id="{41B9D4CE-4DAA-D54C-B5D9-AFBFBFE131D0}"/>
                </a:ext>
              </a:extLst>
            </p:cNvPr>
            <p:cNvCxnSpPr>
              <a:cxnSpLocks noChangeShapeType="1"/>
              <a:stCxn id="17419" idx="2"/>
              <a:endCxn id="17421"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7421" name="Rectangle 8">
              <a:extLst>
                <a:ext uri="{FF2B5EF4-FFF2-40B4-BE49-F238E27FC236}">
                  <a16:creationId xmlns:a16="http://schemas.microsoft.com/office/drawing/2014/main" id="{E9D518BC-6118-3E44-BE21-9713544753ED}"/>
                </a:ext>
              </a:extLst>
            </p:cNvPr>
            <p:cNvSpPr>
              <a:spLocks noChangeArrowheads="1"/>
            </p:cNvSpPr>
            <p:nvPr/>
          </p:nvSpPr>
          <p:spPr bwMode="auto">
            <a:xfrm>
              <a:off x="905" y="2617"/>
              <a:ext cx="187"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sp>
        <p:nvSpPr>
          <p:cNvPr id="276489" name="Rectangle 9" descr="Bouquet">
            <a:extLst>
              <a:ext uri="{FF2B5EF4-FFF2-40B4-BE49-F238E27FC236}">
                <a16:creationId xmlns:a16="http://schemas.microsoft.com/office/drawing/2014/main" id="{58F33021-F1C3-C849-9E17-01B9B9D23D79}"/>
              </a:ext>
            </a:extLst>
          </p:cNvPr>
          <p:cNvSpPr>
            <a:spLocks noChangeArrowheads="1"/>
          </p:cNvSpPr>
          <p:nvPr/>
        </p:nvSpPr>
        <p:spPr bwMode="auto">
          <a:xfrm>
            <a:off x="4514850" y="17298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0" name="Rectangle 10" descr="Bouquet">
            <a:extLst>
              <a:ext uri="{FF2B5EF4-FFF2-40B4-BE49-F238E27FC236}">
                <a16:creationId xmlns:a16="http://schemas.microsoft.com/office/drawing/2014/main" id="{C6C426E7-5900-194D-96F1-6873A4C6DC94}"/>
              </a:ext>
            </a:extLst>
          </p:cNvPr>
          <p:cNvSpPr>
            <a:spLocks noChangeArrowheads="1"/>
          </p:cNvSpPr>
          <p:nvPr/>
        </p:nvSpPr>
        <p:spPr bwMode="auto">
          <a:xfrm>
            <a:off x="4514850" y="21870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1" name="Rectangle 11" descr="Bouquet">
            <a:extLst>
              <a:ext uri="{FF2B5EF4-FFF2-40B4-BE49-F238E27FC236}">
                <a16:creationId xmlns:a16="http://schemas.microsoft.com/office/drawing/2014/main" id="{2337215F-A630-1046-AE4E-7A2398318C40}"/>
              </a:ext>
            </a:extLst>
          </p:cNvPr>
          <p:cNvSpPr>
            <a:spLocks noChangeArrowheads="1"/>
          </p:cNvSpPr>
          <p:nvPr/>
        </p:nvSpPr>
        <p:spPr bwMode="auto">
          <a:xfrm>
            <a:off x="4514850" y="26442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2" name="Rectangle 12" descr="Bouquet">
            <a:extLst>
              <a:ext uri="{FF2B5EF4-FFF2-40B4-BE49-F238E27FC236}">
                <a16:creationId xmlns:a16="http://schemas.microsoft.com/office/drawing/2014/main" id="{001C231A-6192-5547-9801-2E2F77E7DDE2}"/>
              </a:ext>
            </a:extLst>
          </p:cNvPr>
          <p:cNvSpPr>
            <a:spLocks noChangeArrowheads="1"/>
          </p:cNvSpPr>
          <p:nvPr/>
        </p:nvSpPr>
        <p:spPr bwMode="auto">
          <a:xfrm>
            <a:off x="4514850" y="31014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3" name="Rectangle 13" descr="Bouquet">
            <a:extLst>
              <a:ext uri="{FF2B5EF4-FFF2-40B4-BE49-F238E27FC236}">
                <a16:creationId xmlns:a16="http://schemas.microsoft.com/office/drawing/2014/main" id="{4365F6EF-931F-6648-97B6-924A6544A755}"/>
              </a:ext>
            </a:extLst>
          </p:cNvPr>
          <p:cNvSpPr>
            <a:spLocks noChangeArrowheads="1"/>
          </p:cNvSpPr>
          <p:nvPr/>
        </p:nvSpPr>
        <p:spPr bwMode="auto">
          <a:xfrm>
            <a:off x="4514850" y="12726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Tree>
    <p:extLst>
      <p:ext uri="{BB962C8B-B14F-4D97-AF65-F5344CB8AC3E}">
        <p14:creationId xmlns:p14="http://schemas.microsoft.com/office/powerpoint/2010/main" val="2440499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493"/>
                                        </p:tgtEl>
                                        <p:attrNameLst>
                                          <p:attrName>style.visibility</p:attrName>
                                        </p:attrNameLst>
                                      </p:cBhvr>
                                      <p:to>
                                        <p:strVal val="visible"/>
                                      </p:to>
                                    </p:set>
                                  </p:childTnLst>
                                  <p:subTnLst>
                                    <p:set>
                                      <p:cBhvr override="childStyle">
                                        <p:cTn dur="1" fill="hold" display="0" masterRel="nextClick" afterEffect="1"/>
                                        <p:tgtEl>
                                          <p:spTgt spid="27649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489"/>
                                        </p:tgtEl>
                                        <p:attrNameLst>
                                          <p:attrName>style.visibility</p:attrName>
                                        </p:attrNameLst>
                                      </p:cBhvr>
                                      <p:to>
                                        <p:strVal val="visible"/>
                                      </p:to>
                                    </p:set>
                                  </p:childTnLst>
                                  <p:subTnLst>
                                    <p:set>
                                      <p:cBhvr override="childStyle">
                                        <p:cTn dur="1" fill="hold" display="0" masterRel="nextClick" afterEffect="1"/>
                                        <p:tgtEl>
                                          <p:spTgt spid="276489"/>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6490"/>
                                        </p:tgtEl>
                                        <p:attrNameLst>
                                          <p:attrName>style.visibility</p:attrName>
                                        </p:attrNameLst>
                                      </p:cBhvr>
                                      <p:to>
                                        <p:strVal val="visible"/>
                                      </p:to>
                                    </p:set>
                                  </p:childTnLst>
                                  <p:subTnLst>
                                    <p:set>
                                      <p:cBhvr override="childStyle">
                                        <p:cTn dur="1" fill="hold" display="0" masterRel="nextClick" afterEffect="1"/>
                                        <p:tgtEl>
                                          <p:spTgt spid="276490"/>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491"/>
                                        </p:tgtEl>
                                        <p:attrNameLst>
                                          <p:attrName>style.visibility</p:attrName>
                                        </p:attrNameLst>
                                      </p:cBhvr>
                                      <p:to>
                                        <p:strVal val="visible"/>
                                      </p:to>
                                    </p:set>
                                  </p:childTnLst>
                                  <p:subTnLst>
                                    <p:set>
                                      <p:cBhvr override="childStyle">
                                        <p:cTn dur="1" fill="hold" display="0" masterRel="nextClick" afterEffect="1"/>
                                        <p:tgtEl>
                                          <p:spTgt spid="276491"/>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9" grpId="0" animBg="1"/>
      <p:bldP spid="276490" grpId="0" animBg="1"/>
      <p:bldP spid="276491" grpId="0" animBg="1"/>
      <p:bldP spid="276492" grpId="0" animBg="1"/>
      <p:bldP spid="27649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62012AAD-C45B-734C-B202-796669F571E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1625" y="865584"/>
            <a:ext cx="6000750" cy="42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35" name="AutoShape 3">
            <a:extLst>
              <a:ext uri="{FF2B5EF4-FFF2-40B4-BE49-F238E27FC236}">
                <a16:creationId xmlns:a16="http://schemas.microsoft.com/office/drawing/2014/main" id="{966F9434-27F1-C943-8C59-8430D07D497C}"/>
              </a:ext>
            </a:extLst>
          </p:cNvPr>
          <p:cNvSpPr>
            <a:spLocks noChangeArrowheads="1"/>
          </p:cNvSpPr>
          <p:nvPr/>
        </p:nvSpPr>
        <p:spPr bwMode="auto">
          <a:xfrm>
            <a:off x="1885950" y="2228850"/>
            <a:ext cx="891779" cy="444104"/>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HDL program</a:t>
            </a:r>
            <a:endParaRPr lang="en-US" altLang="en-US" sz="1050" b="1"/>
          </a:p>
        </p:txBody>
      </p:sp>
      <p:cxnSp>
        <p:nvCxnSpPr>
          <p:cNvPr id="18436" name="AutoShape 4">
            <a:extLst>
              <a:ext uri="{FF2B5EF4-FFF2-40B4-BE49-F238E27FC236}">
                <a16:creationId xmlns:a16="http://schemas.microsoft.com/office/drawing/2014/main" id="{BCA2FBFF-8A38-E94F-B7E6-14C472BE05CB}"/>
              </a:ext>
            </a:extLst>
          </p:cNvPr>
          <p:cNvCxnSpPr>
            <a:cxnSpLocks noChangeShapeType="1"/>
            <a:stCxn id="18435" idx="2"/>
            <a:endCxn id="18437" idx="0"/>
          </p:cNvCxnSpPr>
          <p:nvPr/>
        </p:nvCxnSpPr>
        <p:spPr bwMode="auto">
          <a:xfrm>
            <a:off x="2332435" y="2680098"/>
            <a:ext cx="0" cy="435769"/>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8437" name="Rectangle 5">
            <a:extLst>
              <a:ext uri="{FF2B5EF4-FFF2-40B4-BE49-F238E27FC236}">
                <a16:creationId xmlns:a16="http://schemas.microsoft.com/office/drawing/2014/main" id="{217A3FF2-CCB1-E043-B2C3-8C6D2E51BC14}"/>
              </a:ext>
            </a:extLst>
          </p:cNvPr>
          <p:cNvSpPr>
            <a:spLocks noChangeArrowheads="1"/>
          </p:cNvSpPr>
          <p:nvPr/>
        </p:nvSpPr>
        <p:spPr bwMode="auto">
          <a:xfrm>
            <a:off x="2220516" y="3115866"/>
            <a:ext cx="222647"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18438" name="Rectangle 6">
            <a:extLst>
              <a:ext uri="{FF2B5EF4-FFF2-40B4-BE49-F238E27FC236}">
                <a16:creationId xmlns:a16="http://schemas.microsoft.com/office/drawing/2014/main" id="{3DD77445-7924-3346-8A82-DA6547499E9A}"/>
              </a:ext>
            </a:extLst>
          </p:cNvPr>
          <p:cNvSpPr>
            <a:spLocks noGrp="1" noChangeArrowheads="1"/>
          </p:cNvSpPr>
          <p:nvPr>
            <p:ph type="title"/>
          </p:nvPr>
        </p:nvSpPr>
        <p:spPr>
          <a:xfrm>
            <a:off x="84365" y="-1191"/>
            <a:ext cx="7886700" cy="994172"/>
          </a:xfrm>
          <a:noFill/>
        </p:spPr>
        <p:txBody>
          <a:bodyPr/>
          <a:lstStyle/>
          <a:p>
            <a:r>
              <a:rPr lang="en-US" altLang="en-US" dirty="0"/>
              <a:t>Hardware simulator</a:t>
            </a:r>
          </a:p>
        </p:txBody>
      </p:sp>
      <p:grpSp>
        <p:nvGrpSpPr>
          <p:cNvPr id="2" name="Group 7">
            <a:extLst>
              <a:ext uri="{FF2B5EF4-FFF2-40B4-BE49-F238E27FC236}">
                <a16:creationId xmlns:a16="http://schemas.microsoft.com/office/drawing/2014/main" id="{18816883-D6F2-CF46-9913-1DF858DFAE80}"/>
              </a:ext>
            </a:extLst>
          </p:cNvPr>
          <p:cNvGrpSpPr>
            <a:grpSpLocks/>
          </p:cNvGrpSpPr>
          <p:nvPr/>
        </p:nvGrpSpPr>
        <p:grpSpPr bwMode="auto">
          <a:xfrm>
            <a:off x="5257800" y="2857500"/>
            <a:ext cx="1828800" cy="1543050"/>
            <a:chOff x="3840" y="1440"/>
            <a:chExt cx="1536" cy="1296"/>
          </a:xfrm>
        </p:grpSpPr>
        <p:sp>
          <p:nvSpPr>
            <p:cNvPr id="18440" name="AutoShape 8">
              <a:extLst>
                <a:ext uri="{FF2B5EF4-FFF2-40B4-BE49-F238E27FC236}">
                  <a16:creationId xmlns:a16="http://schemas.microsoft.com/office/drawing/2014/main" id="{640C20C9-EA59-714E-9D75-34733CA5EF08}"/>
                </a:ext>
              </a:extLst>
            </p:cNvPr>
            <p:cNvSpPr>
              <a:spLocks noChangeArrowheads="1"/>
            </p:cNvSpPr>
            <p:nvPr/>
          </p:nvSpPr>
          <p:spPr bwMode="auto">
            <a:xfrm>
              <a:off x="4176" y="1440"/>
              <a:ext cx="655" cy="325"/>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output file</a:t>
              </a:r>
              <a:endParaRPr lang="en-US" altLang="en-US" sz="1050" b="1"/>
            </a:p>
          </p:txBody>
        </p:sp>
        <p:cxnSp>
          <p:nvCxnSpPr>
            <p:cNvPr id="18441" name="AutoShape 9">
              <a:extLst>
                <a:ext uri="{FF2B5EF4-FFF2-40B4-BE49-F238E27FC236}">
                  <a16:creationId xmlns:a16="http://schemas.microsoft.com/office/drawing/2014/main" id="{464360D4-7085-F742-85EB-BC8342DFCBC9}"/>
                </a:ext>
              </a:extLst>
            </p:cNvPr>
            <p:cNvCxnSpPr>
              <a:cxnSpLocks noChangeShapeType="1"/>
              <a:stCxn id="18440" idx="2"/>
              <a:endCxn id="18442" idx="0"/>
            </p:cNvCxnSpPr>
            <p:nvPr/>
          </p:nvCxnSpPr>
          <p:spPr bwMode="auto">
            <a:xfrm>
              <a:off x="4504" y="1771"/>
              <a:ext cx="0" cy="227"/>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8442" name="Rectangle 10">
              <a:extLst>
                <a:ext uri="{FF2B5EF4-FFF2-40B4-BE49-F238E27FC236}">
                  <a16:creationId xmlns:a16="http://schemas.microsoft.com/office/drawing/2014/main" id="{091835F2-A603-6A4D-82FE-9DD5E26AC3F5}"/>
                </a:ext>
              </a:extLst>
            </p:cNvPr>
            <p:cNvSpPr>
              <a:spLocks noChangeArrowheads="1"/>
            </p:cNvSpPr>
            <p:nvPr/>
          </p:nvSpPr>
          <p:spPr bwMode="auto">
            <a:xfrm>
              <a:off x="4410" y="1998"/>
              <a:ext cx="18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nvGrpSpPr>
            <p:cNvPr id="18443" name="Group 11">
              <a:extLst>
                <a:ext uri="{FF2B5EF4-FFF2-40B4-BE49-F238E27FC236}">
                  <a16:creationId xmlns:a16="http://schemas.microsoft.com/office/drawing/2014/main" id="{43CF0902-8DB0-F442-AE85-0F1436FCA747}"/>
                </a:ext>
              </a:extLst>
            </p:cNvPr>
            <p:cNvGrpSpPr>
              <a:grpSpLocks/>
            </p:cNvGrpSpPr>
            <p:nvPr/>
          </p:nvGrpSpPr>
          <p:grpSpPr bwMode="auto">
            <a:xfrm>
              <a:off x="3840" y="2064"/>
              <a:ext cx="1536" cy="672"/>
              <a:chOff x="1584" y="1872"/>
              <a:chExt cx="2544" cy="1260"/>
            </a:xfrm>
          </p:grpSpPr>
          <p:pic>
            <p:nvPicPr>
              <p:cNvPr id="18444" name="Picture 12">
                <a:extLst>
                  <a:ext uri="{FF2B5EF4-FFF2-40B4-BE49-F238E27FC236}">
                    <a16:creationId xmlns:a16="http://schemas.microsoft.com/office/drawing/2014/main" id="{522C3401-D676-7E4E-B210-CCECAA08CC4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84" y="1872"/>
                <a:ext cx="2169"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13">
                <a:extLst>
                  <a:ext uri="{FF2B5EF4-FFF2-40B4-BE49-F238E27FC236}">
                    <a16:creationId xmlns:a16="http://schemas.microsoft.com/office/drawing/2014/main" id="{3CA2A7DF-13BC-6A4F-A8CD-228C7FBBD0F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84" y="3072"/>
                <a:ext cx="216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14">
                <a:extLst>
                  <a:ext uri="{FF2B5EF4-FFF2-40B4-BE49-F238E27FC236}">
                    <a16:creationId xmlns:a16="http://schemas.microsoft.com/office/drawing/2014/main" id="{5017F378-4B57-4241-AD9C-ECE061CC019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r="-730621"/>
              <a:stretch>
                <a:fillRect/>
              </a:stretch>
            </p:blipFill>
            <p:spPr bwMode="auto">
              <a:xfrm>
                <a:off x="3744" y="1872"/>
                <a:ext cx="384"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spTree>
    <p:extLst>
      <p:ext uri="{BB962C8B-B14F-4D97-AF65-F5344CB8AC3E}">
        <p14:creationId xmlns:p14="http://schemas.microsoft.com/office/powerpoint/2010/main" val="3773760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0" name="Picture 14" descr="Bouquet">
            <a:extLst>
              <a:ext uri="{FF2B5EF4-FFF2-40B4-BE49-F238E27FC236}">
                <a16:creationId xmlns:a16="http://schemas.microsoft.com/office/drawing/2014/main" id="{98C16570-7192-0D41-BF8C-85F44140AA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54968" y="1139428"/>
            <a:ext cx="5724525" cy="4004072"/>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8" name="Rectangle 2">
            <a:extLst>
              <a:ext uri="{FF2B5EF4-FFF2-40B4-BE49-F238E27FC236}">
                <a16:creationId xmlns:a16="http://schemas.microsoft.com/office/drawing/2014/main" id="{8E744055-B10F-7B4B-BDD6-5B8DEAEF3527}"/>
              </a:ext>
            </a:extLst>
          </p:cNvPr>
          <p:cNvSpPr>
            <a:spLocks noGrp="1" noChangeArrowheads="1"/>
          </p:cNvSpPr>
          <p:nvPr>
            <p:ph type="title"/>
          </p:nvPr>
        </p:nvSpPr>
        <p:spPr>
          <a:xfrm>
            <a:off x="0" y="38101"/>
            <a:ext cx="7886700" cy="994172"/>
          </a:xfrm>
        </p:spPr>
        <p:txBody>
          <a:bodyPr/>
          <a:lstStyle/>
          <a:p>
            <a:r>
              <a:rPr lang="en-US" altLang="en-US" dirty="0"/>
              <a:t>Project materials: </a:t>
            </a:r>
            <a:r>
              <a:rPr lang="en-US" altLang="en-US" sz="1200" dirty="0"/>
              <a:t>www.nand2tetris.org</a:t>
            </a:r>
          </a:p>
        </p:txBody>
      </p:sp>
      <p:sp>
        <p:nvSpPr>
          <p:cNvPr id="19465" name="AutoShape 6">
            <a:extLst>
              <a:ext uri="{FF2B5EF4-FFF2-40B4-BE49-F238E27FC236}">
                <a16:creationId xmlns:a16="http://schemas.microsoft.com/office/drawing/2014/main" id="{33B0FC9A-8E42-9842-BFE9-8CAB0BFB350A}"/>
              </a:ext>
            </a:extLst>
          </p:cNvPr>
          <p:cNvSpPr>
            <a:spLocks noChangeArrowheads="1"/>
          </p:cNvSpPr>
          <p:nvPr/>
        </p:nvSpPr>
        <p:spPr bwMode="auto">
          <a:xfrm>
            <a:off x="5760244" y="3921919"/>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19466" name="Rectangle 7">
            <a:extLst>
              <a:ext uri="{FF2B5EF4-FFF2-40B4-BE49-F238E27FC236}">
                <a16:creationId xmlns:a16="http://schemas.microsoft.com/office/drawing/2014/main" id="{183E3DF2-4B6F-524C-B0B8-C71CC8EBEC70}"/>
              </a:ext>
            </a:extLst>
          </p:cNvPr>
          <p:cNvSpPr>
            <a:spLocks noChangeArrowheads="1"/>
          </p:cNvSpPr>
          <p:nvPr/>
        </p:nvSpPr>
        <p:spPr bwMode="auto">
          <a:xfrm>
            <a:off x="5112544" y="1437085"/>
            <a:ext cx="1512094" cy="30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60000"/>
              </a:spcBef>
              <a:buClr>
                <a:srgbClr val="006600"/>
              </a:buClr>
              <a:buSzPct val="100000"/>
              <a:buFont typeface="Wingdings" pitchFamily="2" charset="2"/>
              <a:buNone/>
            </a:pPr>
            <a:r>
              <a:rPr lang="en-US" altLang="en-US" sz="1200">
                <a:latin typeface="Comic Sans MS" panose="030F0902030302020204" pitchFamily="66" charset="0"/>
              </a:rPr>
              <a:t>Project 1 web site</a:t>
            </a:r>
          </a:p>
        </p:txBody>
      </p:sp>
      <p:sp>
        <p:nvSpPr>
          <p:cNvPr id="19464" name="Rectangle 10">
            <a:extLst>
              <a:ext uri="{FF2B5EF4-FFF2-40B4-BE49-F238E27FC236}">
                <a16:creationId xmlns:a16="http://schemas.microsoft.com/office/drawing/2014/main" id="{BE884F35-0514-2042-A5F5-280F8DAC5120}"/>
              </a:ext>
            </a:extLst>
          </p:cNvPr>
          <p:cNvSpPr>
            <a:spLocks noChangeArrowheads="1"/>
          </p:cNvSpPr>
          <p:nvPr/>
        </p:nvSpPr>
        <p:spPr bwMode="auto">
          <a:xfrm>
            <a:off x="6274594" y="3706416"/>
            <a:ext cx="1106091" cy="30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defRPr>
            </a:lvl1pPr>
            <a:lvl2pPr marL="819150" indent="-285750">
              <a:defRPr sz="2400">
                <a:solidFill>
                  <a:schemeClr val="tx1"/>
                </a:solidFill>
                <a:latin typeface="Arial" panose="020B0604020202020204" pitchFamily="34" charset="0"/>
              </a:defRPr>
            </a:lvl2pPr>
            <a:lvl3pPr marL="1227138" indent="-228600">
              <a:defRPr sz="2400">
                <a:solidFill>
                  <a:schemeClr val="tx1"/>
                </a:solidFill>
                <a:latin typeface="Arial" panose="020B0604020202020204" pitchFamily="34" charset="0"/>
              </a:defRPr>
            </a:lvl3pPr>
            <a:lvl4pPr marL="1635125"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60000"/>
              </a:spcBef>
              <a:buClr>
                <a:srgbClr val="006600"/>
              </a:buClr>
              <a:buSzPct val="100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And.hdl</a:t>
            </a:r>
            <a:r>
              <a:rPr lang="en-US" altLang="en-US" sz="1200">
                <a:latin typeface="Comic Sans MS" panose="030F0902030302020204" pitchFamily="66" charset="0"/>
              </a:rPr>
              <a:t> , </a:t>
            </a:r>
            <a:r>
              <a:rPr lang="en-US" altLang="en-US" sz="1050" b="1">
                <a:solidFill>
                  <a:srgbClr val="000000"/>
                </a:solidFill>
                <a:latin typeface="Courier New" panose="02070309020205020404" pitchFamily="49" charset="0"/>
                <a:cs typeface="Courier New" panose="02070309020205020404" pitchFamily="49" charset="0"/>
              </a:rPr>
              <a:t>And.tst</a:t>
            </a:r>
            <a:r>
              <a:rPr lang="en-US" altLang="en-US" sz="1200">
                <a:latin typeface="Comic Sans MS" panose="030F0902030302020204" pitchFamily="66" charset="0"/>
              </a:rPr>
              <a:t> , </a:t>
            </a:r>
            <a:r>
              <a:rPr lang="en-US" altLang="en-US" sz="1050" b="1">
                <a:solidFill>
                  <a:srgbClr val="000000"/>
                </a:solidFill>
                <a:latin typeface="Courier New" panose="02070309020205020404" pitchFamily="49" charset="0"/>
                <a:cs typeface="Courier New" panose="02070309020205020404" pitchFamily="49" charset="0"/>
              </a:rPr>
              <a:t>And.cmp</a:t>
            </a:r>
            <a:r>
              <a:rPr lang="en-US" altLang="en-US" sz="1200">
                <a:latin typeface="Comic Sans MS" panose="030F0902030302020204" pitchFamily="66" charset="0"/>
              </a:rPr>
              <a:t> files</a:t>
            </a:r>
          </a:p>
        </p:txBody>
      </p:sp>
      <p:sp>
        <p:nvSpPr>
          <p:cNvPr id="19471" name="AutoShape 6">
            <a:extLst>
              <a:ext uri="{FF2B5EF4-FFF2-40B4-BE49-F238E27FC236}">
                <a16:creationId xmlns:a16="http://schemas.microsoft.com/office/drawing/2014/main" id="{82C15A95-FCAA-3243-BB94-BC974C4E7625}"/>
              </a:ext>
            </a:extLst>
          </p:cNvPr>
          <p:cNvSpPr>
            <a:spLocks noChangeArrowheads="1"/>
          </p:cNvSpPr>
          <p:nvPr/>
        </p:nvSpPr>
        <p:spPr bwMode="auto">
          <a:xfrm>
            <a:off x="4517231" y="1437085"/>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Tree>
    <p:extLst>
      <p:ext uri="{BB962C8B-B14F-4D97-AF65-F5344CB8AC3E}">
        <p14:creationId xmlns:p14="http://schemas.microsoft.com/office/powerpoint/2010/main" val="1215832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DB593B9-6071-6147-8BF1-FA4F66302204}"/>
              </a:ext>
            </a:extLst>
          </p:cNvPr>
          <p:cNvSpPr>
            <a:spLocks noGrp="1" noChangeArrowheads="1"/>
          </p:cNvSpPr>
          <p:nvPr>
            <p:ph type="title"/>
          </p:nvPr>
        </p:nvSpPr>
        <p:spPr/>
        <p:txBody>
          <a:bodyPr/>
          <a:lstStyle/>
          <a:p>
            <a:r>
              <a:rPr lang="en-US" altLang="en-US"/>
              <a:t>Project 1 tips</a:t>
            </a:r>
          </a:p>
        </p:txBody>
      </p:sp>
      <p:sp>
        <p:nvSpPr>
          <p:cNvPr id="20483" name="Rectangle 3">
            <a:extLst>
              <a:ext uri="{FF2B5EF4-FFF2-40B4-BE49-F238E27FC236}">
                <a16:creationId xmlns:a16="http://schemas.microsoft.com/office/drawing/2014/main" id="{E22A2E19-4042-AB4F-83DC-27AE6B8C99F3}"/>
              </a:ext>
            </a:extLst>
          </p:cNvPr>
          <p:cNvSpPr>
            <a:spLocks noGrp="1" noChangeArrowheads="1"/>
          </p:cNvSpPr>
          <p:nvPr>
            <p:ph type="body" idx="1"/>
          </p:nvPr>
        </p:nvSpPr>
        <p:spPr>
          <a:xfrm>
            <a:off x="311701" y="1152475"/>
            <a:ext cx="4786080" cy="1651685"/>
          </a:xfrm>
        </p:spPr>
        <p:txBody>
          <a:bodyPr/>
          <a:lstStyle/>
          <a:p>
            <a:r>
              <a:rPr lang="en-US" altLang="en-US" sz="1600" dirty="0"/>
              <a:t>Read the Introduction + Chapter 1 of the book</a:t>
            </a:r>
          </a:p>
          <a:p>
            <a:r>
              <a:rPr lang="en-US" altLang="en-US" sz="1600" dirty="0"/>
              <a:t>Download the book’s software suite</a:t>
            </a:r>
          </a:p>
          <a:p>
            <a:r>
              <a:rPr lang="en-US" altLang="en-US" sz="1600" dirty="0"/>
              <a:t>Go through the hardware simulator tutorial</a:t>
            </a:r>
          </a:p>
          <a:p>
            <a:r>
              <a:rPr lang="en-US" altLang="en-US" sz="1600" dirty="0"/>
              <a:t>Do Project 1</a:t>
            </a:r>
          </a:p>
        </p:txBody>
      </p:sp>
      <p:pic>
        <p:nvPicPr>
          <p:cNvPr id="3" name="Picture 2">
            <a:hlinkClick r:id="rId3"/>
            <a:extLst>
              <a:ext uri="{FF2B5EF4-FFF2-40B4-BE49-F238E27FC236}">
                <a16:creationId xmlns:a16="http://schemas.microsoft.com/office/drawing/2014/main" id="{0A2A8A1C-B646-2443-84A6-002D18012F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1091" y="2804160"/>
            <a:ext cx="2922487" cy="2223042"/>
          </a:xfrm>
          <a:prstGeom prst="rect">
            <a:avLst/>
          </a:prstGeom>
        </p:spPr>
      </p:pic>
      <p:pic>
        <p:nvPicPr>
          <p:cNvPr id="4" name="Picture 3">
            <a:hlinkClick r:id="rId5"/>
            <a:extLst>
              <a:ext uri="{FF2B5EF4-FFF2-40B4-BE49-F238E27FC236}">
                <a16:creationId xmlns:a16="http://schemas.microsoft.com/office/drawing/2014/main" id="{53A68161-B817-E84B-B34C-399B3F4A34F0}"/>
              </a:ext>
            </a:extLst>
          </p:cNvPr>
          <p:cNvPicPr>
            <a:picLocks noChangeAspect="1"/>
          </p:cNvPicPr>
          <p:nvPr/>
        </p:nvPicPr>
        <p:blipFill>
          <a:blip r:embed="rId6"/>
          <a:stretch>
            <a:fillRect/>
          </a:stretch>
        </p:blipFill>
        <p:spPr>
          <a:xfrm>
            <a:off x="5506964" y="338588"/>
            <a:ext cx="2584817" cy="4688614"/>
          </a:xfrm>
          <a:prstGeom prst="rect">
            <a:avLst/>
          </a:prstGeom>
        </p:spPr>
      </p:pic>
    </p:spTree>
    <p:extLst>
      <p:ext uri="{BB962C8B-B14F-4D97-AF65-F5344CB8AC3E}">
        <p14:creationId xmlns:p14="http://schemas.microsoft.com/office/powerpoint/2010/main" val="3385951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Turing Complete Instruction Set</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pic>
        <p:nvPicPr>
          <p:cNvPr id="8" name="Picture 7">
            <a:hlinkClick r:id="rId2"/>
            <a:extLst>
              <a:ext uri="{FF2B5EF4-FFF2-40B4-BE49-F238E27FC236}">
                <a16:creationId xmlns:a16="http://schemas.microsoft.com/office/drawing/2014/main" id="{5CA03DAB-940A-8244-815C-C666EC171CC4}"/>
              </a:ext>
            </a:extLst>
          </p:cNvPr>
          <p:cNvPicPr>
            <a:picLocks noChangeAspect="1"/>
          </p:cNvPicPr>
          <p:nvPr/>
        </p:nvPicPr>
        <p:blipFill>
          <a:blip r:embed="rId3"/>
          <a:stretch>
            <a:fillRect/>
          </a:stretch>
        </p:blipFill>
        <p:spPr>
          <a:xfrm>
            <a:off x="379487" y="741121"/>
            <a:ext cx="4270004" cy="1987761"/>
          </a:xfrm>
          <a:prstGeom prst="rect">
            <a:avLst/>
          </a:prstGeom>
        </p:spPr>
      </p:pic>
      <p:pic>
        <p:nvPicPr>
          <p:cNvPr id="2" name="Picture 1">
            <a:hlinkClick r:id="rId2"/>
            <a:extLst>
              <a:ext uri="{FF2B5EF4-FFF2-40B4-BE49-F238E27FC236}">
                <a16:creationId xmlns:a16="http://schemas.microsoft.com/office/drawing/2014/main" id="{C8681DD6-CEA5-2D4A-8EF4-64384BD373BB}"/>
              </a:ext>
            </a:extLst>
          </p:cNvPr>
          <p:cNvPicPr>
            <a:picLocks noChangeAspect="1"/>
          </p:cNvPicPr>
          <p:nvPr/>
        </p:nvPicPr>
        <p:blipFill>
          <a:blip r:embed="rId4"/>
          <a:stretch>
            <a:fillRect/>
          </a:stretch>
        </p:blipFill>
        <p:spPr>
          <a:xfrm>
            <a:off x="5136232" y="741121"/>
            <a:ext cx="3330889" cy="1653798"/>
          </a:xfrm>
          <a:prstGeom prst="rect">
            <a:avLst/>
          </a:prstGeom>
        </p:spPr>
      </p:pic>
      <p:pic>
        <p:nvPicPr>
          <p:cNvPr id="7" name="Picture 6">
            <a:hlinkClick r:id="rId2"/>
            <a:extLst>
              <a:ext uri="{FF2B5EF4-FFF2-40B4-BE49-F238E27FC236}">
                <a16:creationId xmlns:a16="http://schemas.microsoft.com/office/drawing/2014/main" id="{670CF7F2-46EC-174C-B9B3-82ACAC5CB1A0}"/>
              </a:ext>
            </a:extLst>
          </p:cNvPr>
          <p:cNvPicPr>
            <a:picLocks noChangeAspect="1"/>
          </p:cNvPicPr>
          <p:nvPr/>
        </p:nvPicPr>
        <p:blipFill>
          <a:blip r:embed="rId5"/>
          <a:stretch>
            <a:fillRect/>
          </a:stretch>
        </p:blipFill>
        <p:spPr>
          <a:xfrm>
            <a:off x="1410637" y="2839626"/>
            <a:ext cx="6477708" cy="2043608"/>
          </a:xfrm>
          <a:prstGeom prst="rect">
            <a:avLst/>
          </a:prstGeom>
        </p:spPr>
      </p:pic>
      <p:sp>
        <p:nvSpPr>
          <p:cNvPr id="9" name="TextBox 8">
            <a:extLst>
              <a:ext uri="{FF2B5EF4-FFF2-40B4-BE49-F238E27FC236}">
                <a16:creationId xmlns:a16="http://schemas.microsoft.com/office/drawing/2014/main" id="{765D94D6-94D8-FE49-9389-4FBEDB1615FA}"/>
              </a:ext>
            </a:extLst>
          </p:cNvPr>
          <p:cNvSpPr txBox="1"/>
          <p:nvPr/>
        </p:nvSpPr>
        <p:spPr>
          <a:xfrm>
            <a:off x="3005451" y="4836289"/>
            <a:ext cx="3288080" cy="230832"/>
          </a:xfrm>
          <a:prstGeom prst="rect">
            <a:avLst/>
          </a:prstGeom>
          <a:noFill/>
        </p:spPr>
        <p:txBody>
          <a:bodyPr wrap="none" rtlCol="0">
            <a:spAutoFit/>
          </a:bodyPr>
          <a:lstStyle/>
          <a:p>
            <a:pPr algn="ctr"/>
            <a:r>
              <a:rPr lang="en-TW" sz="900" dirty="0"/>
              <a:t>Paper Download Link: </a:t>
            </a:r>
            <a:r>
              <a:rPr lang="en-US" sz="900" dirty="0">
                <a:hlinkClick r:id="rId2"/>
              </a:rPr>
              <a:t>https://</a:t>
            </a:r>
            <a:r>
              <a:rPr lang="en-US" sz="900" dirty="0" err="1">
                <a:hlinkClick r:id="rId2"/>
              </a:rPr>
              <a:t>drwho.virtadpt.net</a:t>
            </a:r>
            <a:r>
              <a:rPr lang="en-US" sz="900" dirty="0">
                <a:hlinkClick r:id="rId2"/>
              </a:rPr>
              <a:t>/files/</a:t>
            </a:r>
            <a:r>
              <a:rPr lang="en-US" sz="900" dirty="0" err="1">
                <a:hlinkClick r:id="rId2"/>
              </a:rPr>
              <a:t>mov.pdf</a:t>
            </a:r>
            <a:endParaRPr lang="en-TW" sz="900" dirty="0"/>
          </a:p>
        </p:txBody>
      </p:sp>
    </p:spTree>
    <p:extLst>
      <p:ext uri="{BB962C8B-B14F-4D97-AF65-F5344CB8AC3E}">
        <p14:creationId xmlns:p14="http://schemas.microsoft.com/office/powerpoint/2010/main" val="4088982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C6BE63-25F5-FB4D-9B8A-7DF0D94E6777}"/>
              </a:ext>
            </a:extLst>
          </p:cNvPr>
          <p:cNvSpPr txBox="1"/>
          <p:nvPr/>
        </p:nvSpPr>
        <p:spPr>
          <a:xfrm>
            <a:off x="1161318" y="76379"/>
            <a:ext cx="6821364" cy="5539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lang="en-US" sz="3000" kern="1200" dirty="0">
                <a:solidFill>
                  <a:schemeClr val="tx1"/>
                </a:solidFill>
                <a:latin typeface="STXinwei" panose="02010800040101010101" pitchFamily="2" charset="-122"/>
                <a:ea typeface="STXinwei" panose="02010800040101010101" pitchFamily="2" charset="-122"/>
              </a:rPr>
              <a:t>One instruction for All Computation</a:t>
            </a:r>
            <a:endParaRPr kumimoji="0" lang="en-US" sz="3000" b="0" i="0" u="none" strike="noStrike" kern="1200" cap="none" spc="0" normalizeH="0" baseline="0" noProof="0" dirty="0">
              <a:ln>
                <a:noFill/>
              </a:ln>
              <a:solidFill>
                <a:schemeClr val="tx1"/>
              </a:solidFill>
              <a:effectLst/>
              <a:uLnTx/>
              <a:uFillTx/>
              <a:latin typeface="STXinwei" panose="02010800040101010101" pitchFamily="2" charset="-122"/>
              <a:ea typeface="STXinwei" panose="02010800040101010101" pitchFamily="2" charset="-122"/>
              <a:cs typeface="Arial"/>
              <a:sym typeface="Arial"/>
            </a:endParaRPr>
          </a:p>
        </p:txBody>
      </p:sp>
      <p:sp>
        <p:nvSpPr>
          <p:cNvPr id="5" name="TextBox 4">
            <a:extLst>
              <a:ext uri="{FF2B5EF4-FFF2-40B4-BE49-F238E27FC236}">
                <a16:creationId xmlns:a16="http://schemas.microsoft.com/office/drawing/2014/main" id="{16EF968C-432F-F248-84DD-779A8258507E}"/>
              </a:ext>
            </a:extLst>
          </p:cNvPr>
          <p:cNvSpPr txBox="1"/>
          <p:nvPr/>
        </p:nvSpPr>
        <p:spPr>
          <a:xfrm>
            <a:off x="1672265" y="4599619"/>
            <a:ext cx="5678157" cy="307777"/>
          </a:xfrm>
          <a:prstGeom prst="rect">
            <a:avLst/>
          </a:prstGeom>
          <a:solidFill>
            <a:schemeClr val="bg1"/>
          </a:solidFill>
        </p:spPr>
        <p:txBody>
          <a:bodyPr wrap="none" rtlCol="0">
            <a:spAutoFit/>
          </a:bodyPr>
          <a:lstStyle/>
          <a:p>
            <a:r>
              <a:rPr lang="en-TW" dirty="0">
                <a:solidFill>
                  <a:schemeClr val="tx1"/>
                </a:solidFill>
              </a:rPr>
              <a:t>Representing all computational actions with just one instruction, MOV</a:t>
            </a:r>
          </a:p>
        </p:txBody>
      </p:sp>
      <p:pic>
        <p:nvPicPr>
          <p:cNvPr id="2" name="Picture 1">
            <a:hlinkClick r:id="rId2"/>
            <a:extLst>
              <a:ext uri="{FF2B5EF4-FFF2-40B4-BE49-F238E27FC236}">
                <a16:creationId xmlns:a16="http://schemas.microsoft.com/office/drawing/2014/main" id="{0021746A-975D-1841-8A10-36CA27ABD002}"/>
              </a:ext>
            </a:extLst>
          </p:cNvPr>
          <p:cNvPicPr>
            <a:picLocks noChangeAspect="1"/>
          </p:cNvPicPr>
          <p:nvPr/>
        </p:nvPicPr>
        <p:blipFill>
          <a:blip r:embed="rId3"/>
          <a:stretch>
            <a:fillRect/>
          </a:stretch>
        </p:blipFill>
        <p:spPr>
          <a:xfrm>
            <a:off x="218395" y="615580"/>
            <a:ext cx="5094145" cy="3419845"/>
          </a:xfrm>
          <a:prstGeom prst="rect">
            <a:avLst/>
          </a:prstGeom>
        </p:spPr>
      </p:pic>
      <p:sp>
        <p:nvSpPr>
          <p:cNvPr id="6" name="TextBox 5">
            <a:extLst>
              <a:ext uri="{FF2B5EF4-FFF2-40B4-BE49-F238E27FC236}">
                <a16:creationId xmlns:a16="http://schemas.microsoft.com/office/drawing/2014/main" id="{E3123EB5-2771-024B-AFB2-760131F04F3C}"/>
              </a:ext>
            </a:extLst>
          </p:cNvPr>
          <p:cNvSpPr txBox="1"/>
          <p:nvPr/>
        </p:nvSpPr>
        <p:spPr>
          <a:xfrm>
            <a:off x="3974177" y="3975051"/>
            <a:ext cx="3435556" cy="307777"/>
          </a:xfrm>
          <a:prstGeom prst="rect">
            <a:avLst/>
          </a:prstGeom>
          <a:noFill/>
        </p:spPr>
        <p:txBody>
          <a:bodyPr wrap="none" rtlCol="0">
            <a:spAutoFit/>
          </a:bodyPr>
          <a:lstStyle/>
          <a:p>
            <a:r>
              <a:rPr lang="en-US" dirty="0">
                <a:hlinkClick r:id="rId4"/>
              </a:rPr>
              <a:t>https://</a:t>
            </a:r>
            <a:r>
              <a:rPr lang="en-US" dirty="0" err="1">
                <a:hlinkClick r:id="rId4"/>
              </a:rPr>
              <a:t>youtu.be</a:t>
            </a:r>
            <a:r>
              <a:rPr lang="en-US" dirty="0">
                <a:hlinkClick r:id="rId4"/>
              </a:rPr>
              <a:t>/NmWwRmvjAE8?t=1037</a:t>
            </a:r>
            <a:endParaRPr lang="en-TW" dirty="0"/>
          </a:p>
        </p:txBody>
      </p:sp>
      <p:pic>
        <p:nvPicPr>
          <p:cNvPr id="7" name="Picture 6">
            <a:hlinkClick r:id="rId4"/>
            <a:extLst>
              <a:ext uri="{FF2B5EF4-FFF2-40B4-BE49-F238E27FC236}">
                <a16:creationId xmlns:a16="http://schemas.microsoft.com/office/drawing/2014/main" id="{700BD234-D4A9-CE46-AE32-36620AAD0D97}"/>
              </a:ext>
            </a:extLst>
          </p:cNvPr>
          <p:cNvPicPr>
            <a:picLocks noChangeAspect="1"/>
          </p:cNvPicPr>
          <p:nvPr/>
        </p:nvPicPr>
        <p:blipFill>
          <a:blip r:embed="rId5"/>
          <a:stretch>
            <a:fillRect/>
          </a:stretch>
        </p:blipFill>
        <p:spPr>
          <a:xfrm>
            <a:off x="3144883" y="615580"/>
            <a:ext cx="5094145" cy="3419845"/>
          </a:xfrm>
          <a:prstGeom prst="rect">
            <a:avLst/>
          </a:prstGeom>
        </p:spPr>
      </p:pic>
    </p:spTree>
    <p:extLst>
      <p:ext uri="{BB962C8B-B14F-4D97-AF65-F5344CB8AC3E}">
        <p14:creationId xmlns:p14="http://schemas.microsoft.com/office/powerpoint/2010/main" val="2310759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Lambda Calculus is Turing Complete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a:xfrm>
            <a:off x="311700" y="3518166"/>
            <a:ext cx="8520600" cy="1145051"/>
          </a:xfrm>
        </p:spPr>
        <p:txBody>
          <a:bodyPr/>
          <a:lstStyle/>
          <a:p>
            <a:r>
              <a:rPr lang="en-TW" dirty="0"/>
              <a:t>Church-Turing Thesis</a:t>
            </a:r>
          </a:p>
          <a:p>
            <a:pPr lvl="1"/>
            <a:r>
              <a:rPr lang="en-US" dirty="0"/>
              <a:t>… a function on the natural numbers can be calculated by an effective method if and only if it is computable by a Turing machine. - </a:t>
            </a:r>
            <a:r>
              <a:rPr lang="en-US" dirty="0">
                <a:hlinkClick r:id="rId3"/>
              </a:rPr>
              <a:t>Wikipedia</a:t>
            </a:r>
            <a:endParaRPr lang="en-US" dirty="0"/>
          </a:p>
        </p:txBody>
      </p:sp>
      <p:pic>
        <p:nvPicPr>
          <p:cNvPr id="3" name="Picture 2">
            <a:hlinkClick r:id="rId4"/>
            <a:extLst>
              <a:ext uri="{FF2B5EF4-FFF2-40B4-BE49-F238E27FC236}">
                <a16:creationId xmlns:a16="http://schemas.microsoft.com/office/drawing/2014/main" id="{FBA43D9C-0A5E-4D4D-BB3B-21E06432E7A3}"/>
              </a:ext>
            </a:extLst>
          </p:cNvPr>
          <p:cNvPicPr>
            <a:picLocks noChangeAspect="1"/>
          </p:cNvPicPr>
          <p:nvPr/>
        </p:nvPicPr>
        <p:blipFill>
          <a:blip r:embed="rId5"/>
          <a:stretch>
            <a:fillRect/>
          </a:stretch>
        </p:blipFill>
        <p:spPr>
          <a:xfrm>
            <a:off x="3243157" y="1198709"/>
            <a:ext cx="4519943" cy="2581836"/>
          </a:xfrm>
          <a:prstGeom prst="rect">
            <a:avLst/>
          </a:prstGeom>
        </p:spPr>
      </p:pic>
      <p:grpSp>
        <p:nvGrpSpPr>
          <p:cNvPr id="9" name="Group 8">
            <a:extLst>
              <a:ext uri="{FF2B5EF4-FFF2-40B4-BE49-F238E27FC236}">
                <a16:creationId xmlns:a16="http://schemas.microsoft.com/office/drawing/2014/main" id="{E0132F2A-9F40-0140-9E6D-ADEB861E598A}"/>
              </a:ext>
            </a:extLst>
          </p:cNvPr>
          <p:cNvGrpSpPr/>
          <p:nvPr/>
        </p:nvGrpSpPr>
        <p:grpSpPr>
          <a:xfrm>
            <a:off x="917723" y="1717877"/>
            <a:ext cx="2325434" cy="1566932"/>
            <a:chOff x="917723" y="1717877"/>
            <a:chExt cx="2325434" cy="1566932"/>
          </a:xfrm>
        </p:grpSpPr>
        <p:pic>
          <p:nvPicPr>
            <p:cNvPr id="5" name="Picture 4">
              <a:hlinkClick r:id="rId4"/>
              <a:extLst>
                <a:ext uri="{FF2B5EF4-FFF2-40B4-BE49-F238E27FC236}">
                  <a16:creationId xmlns:a16="http://schemas.microsoft.com/office/drawing/2014/main" id="{131A6CA3-5EB7-F54C-959D-D0F990B05A3C}"/>
                </a:ext>
              </a:extLst>
            </p:cNvPr>
            <p:cNvPicPr>
              <a:picLocks noChangeAspect="1"/>
            </p:cNvPicPr>
            <p:nvPr/>
          </p:nvPicPr>
          <p:blipFill>
            <a:blip r:embed="rId6"/>
            <a:stretch>
              <a:fillRect/>
            </a:stretch>
          </p:blipFill>
          <p:spPr>
            <a:xfrm>
              <a:off x="917723" y="1717877"/>
              <a:ext cx="2325434" cy="1314066"/>
            </a:xfrm>
            <a:prstGeom prst="rect">
              <a:avLst/>
            </a:prstGeom>
          </p:spPr>
        </p:pic>
        <p:sp>
          <p:nvSpPr>
            <p:cNvPr id="8" name="TextBox 7">
              <a:extLst>
                <a:ext uri="{FF2B5EF4-FFF2-40B4-BE49-F238E27FC236}">
                  <a16:creationId xmlns:a16="http://schemas.microsoft.com/office/drawing/2014/main" id="{5E7F9DB0-52C7-824E-A8E2-7641CCFFDA88}"/>
                </a:ext>
              </a:extLst>
            </p:cNvPr>
            <p:cNvSpPr txBox="1"/>
            <p:nvPr/>
          </p:nvSpPr>
          <p:spPr>
            <a:xfrm>
              <a:off x="1212253" y="3084754"/>
              <a:ext cx="1736373" cy="200055"/>
            </a:xfrm>
            <a:prstGeom prst="rect">
              <a:avLst/>
            </a:prstGeom>
            <a:noFill/>
          </p:spPr>
          <p:txBody>
            <a:bodyPr wrap="none" rtlCol="0">
              <a:spAutoFit/>
            </a:bodyPr>
            <a:lstStyle/>
            <a:p>
              <a:pPr algn="ctr"/>
              <a:r>
                <a:rPr lang="en-US" sz="700" dirty="0">
                  <a:hlinkClick r:id="rId4"/>
                </a:rPr>
                <a:t>https://</a:t>
              </a:r>
              <a:r>
                <a:rPr lang="en-US" sz="700" dirty="0" err="1">
                  <a:hlinkClick r:id="rId4"/>
                </a:rPr>
                <a:t>slideplayer.com</a:t>
              </a:r>
              <a:r>
                <a:rPr lang="en-US" sz="700" dirty="0">
                  <a:hlinkClick r:id="rId4"/>
                </a:rPr>
                <a:t>/slide/12404100/</a:t>
              </a:r>
              <a:endParaRPr lang="en-TW" sz="700" dirty="0"/>
            </a:p>
          </p:txBody>
        </p:sp>
      </p:grpSp>
    </p:spTree>
    <p:extLst>
      <p:ext uri="{BB962C8B-B14F-4D97-AF65-F5344CB8AC3E}">
        <p14:creationId xmlns:p14="http://schemas.microsoft.com/office/powerpoint/2010/main" val="1540507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Lambda Calculus and Monad</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a:xfrm>
            <a:off x="6344164" y="2009436"/>
            <a:ext cx="2676994" cy="1277273"/>
          </a:xfrm>
        </p:spPr>
        <p:txBody>
          <a:bodyPr/>
          <a:lstStyle/>
          <a:p>
            <a:pPr marL="114300" indent="0">
              <a:buNone/>
            </a:pPr>
            <a:r>
              <a:rPr lang="en-TW" sz="1050" dirty="0"/>
              <a:t>Monadism &amp; Monadology (video at </a:t>
            </a:r>
            <a:r>
              <a:rPr lang="en-TW" sz="1050" dirty="0">
                <a:hlinkClick r:id="rId3"/>
              </a:rPr>
              <a:t>46’:21”</a:t>
            </a:r>
            <a:r>
              <a:rPr lang="en-TW" sz="1050" dirty="0"/>
              <a:t>)</a:t>
            </a:r>
          </a:p>
          <a:p>
            <a:pPr marL="114300" indent="0">
              <a:buNone/>
            </a:pPr>
            <a:r>
              <a:rPr lang="en-TW" sz="1050" dirty="0"/>
              <a:t>    </a:t>
            </a:r>
            <a:r>
              <a:rPr lang="en-US" sz="1050" dirty="0"/>
              <a:t>… the philosophical doctrine that monads are the ultimate units of reality. </a:t>
            </a:r>
            <a:r>
              <a:rPr lang="en-US" sz="900" dirty="0"/>
              <a:t>	</a:t>
            </a:r>
          </a:p>
          <a:p>
            <a:pPr marL="114300" indent="0">
              <a:buNone/>
            </a:pPr>
            <a:r>
              <a:rPr lang="en-US" sz="900" dirty="0"/>
              <a:t>	– Collins English Dictionary</a:t>
            </a:r>
          </a:p>
        </p:txBody>
      </p:sp>
      <p:pic>
        <p:nvPicPr>
          <p:cNvPr id="10" name="Picture 9">
            <a:hlinkClick r:id="rId4"/>
            <a:extLst>
              <a:ext uri="{FF2B5EF4-FFF2-40B4-BE49-F238E27FC236}">
                <a16:creationId xmlns:a16="http://schemas.microsoft.com/office/drawing/2014/main" id="{3FDA3286-D40C-804F-9DA9-7A4E68F1D3B9}"/>
              </a:ext>
            </a:extLst>
          </p:cNvPr>
          <p:cNvPicPr>
            <a:picLocks noChangeAspect="1"/>
          </p:cNvPicPr>
          <p:nvPr/>
        </p:nvPicPr>
        <p:blipFill>
          <a:blip r:embed="rId5"/>
          <a:stretch>
            <a:fillRect/>
          </a:stretch>
        </p:blipFill>
        <p:spPr>
          <a:xfrm>
            <a:off x="426674" y="1165860"/>
            <a:ext cx="5816813" cy="2352306"/>
          </a:xfrm>
          <a:prstGeom prst="rect">
            <a:avLst/>
          </a:prstGeom>
        </p:spPr>
      </p:pic>
      <p:pic>
        <p:nvPicPr>
          <p:cNvPr id="27652" name="Picture 4">
            <a:hlinkClick r:id="rId6"/>
            <a:extLst>
              <a:ext uri="{FF2B5EF4-FFF2-40B4-BE49-F238E27FC236}">
                <a16:creationId xmlns:a16="http://schemas.microsoft.com/office/drawing/2014/main" id="{13165743-0AF5-1D49-9BFB-B99F8D1A7D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8"/>
            <a:extLst>
              <a:ext uri="{FF2B5EF4-FFF2-40B4-BE49-F238E27FC236}">
                <a16:creationId xmlns:a16="http://schemas.microsoft.com/office/drawing/2014/main" id="{D6B39295-4288-BF4D-AFA1-79628218F9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1366207-8531-7A4B-9CD6-A0941489FA4A}"/>
              </a:ext>
            </a:extLst>
          </p:cNvPr>
          <p:cNvSpPr txBox="1"/>
          <p:nvPr/>
        </p:nvSpPr>
        <p:spPr>
          <a:xfrm>
            <a:off x="426674" y="3866227"/>
            <a:ext cx="8320134" cy="1277273"/>
          </a:xfrm>
          <a:prstGeom prst="rect">
            <a:avLst/>
          </a:prstGeom>
          <a:noFill/>
        </p:spPr>
        <p:txBody>
          <a:bodyPr wrap="square" rtlCol="0">
            <a:spAutoFit/>
          </a:bodyPr>
          <a:lstStyle/>
          <a:p>
            <a:r>
              <a:rPr lang="en-US" sz="1100" dirty="0"/>
              <a:t>&lt;theory, functional programming&gt; /</a:t>
            </a:r>
            <a:r>
              <a:rPr lang="en-US" sz="1100" dirty="0" err="1"/>
              <a:t>mo'nad</a:t>
            </a:r>
            <a:r>
              <a:rPr lang="en-US" sz="1100" dirty="0"/>
              <a:t>/ A technique from category theory which has been adopted as a way of dealing with state in functional programming languages in such a way that the details of the state are hidden or abstracted out of code that merely passes it on unchanged. A monad has three components: a means of augmenting an existing type, a means of creating a default value of this new type from a value of the original type, and a replacement for the basic application operator for the old type that works with the new type.     </a:t>
            </a:r>
          </a:p>
          <a:p>
            <a:r>
              <a:rPr lang="en-US" sz="1100" dirty="0"/>
              <a:t>				</a:t>
            </a:r>
            <a:r>
              <a:rPr lang="en-US" sz="900" dirty="0"/>
              <a:t>from Online Chinese-English Dictionary: </a:t>
            </a:r>
            <a:r>
              <a:rPr lang="en-US" sz="900" dirty="0">
                <a:hlinkClick r:id="rId9"/>
              </a:rPr>
              <a:t>https://cdict.net/q/monad</a:t>
            </a:r>
            <a:endParaRPr lang="en-US" sz="900" dirty="0"/>
          </a:p>
          <a:p>
            <a:endParaRPr lang="en-TW" sz="1100" dirty="0"/>
          </a:p>
        </p:txBody>
      </p:sp>
    </p:spTree>
    <p:extLst>
      <p:ext uri="{BB962C8B-B14F-4D97-AF65-F5344CB8AC3E}">
        <p14:creationId xmlns:p14="http://schemas.microsoft.com/office/powerpoint/2010/main" val="1248513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383" y="731375"/>
            <a:ext cx="1831917" cy="2291529"/>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17900" y="-274638"/>
            <a:ext cx="1270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4700" y="0"/>
            <a:ext cx="127000" cy="12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218099" y="1246817"/>
            <a:ext cx="4640928" cy="3416400"/>
          </a:xfrm>
        </p:spPr>
        <p:txBody>
          <a:bodyPr/>
          <a:lstStyle/>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400" i="1" dirty="0">
                <a:solidFill>
                  <a:schemeClr val="tx1"/>
                </a:solidFill>
                <a:latin typeface="Arial" panose="020B0604020202020204" pitchFamily="34" charset="0"/>
              </a:rPr>
              <a:t>(Theod. 10.)</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342900" lvl="0" indent="-228600" algn="just" eaLnBrk="0" fontAlgn="base" hangingPunct="0">
              <a:spcBef>
                <a:spcPct val="0"/>
              </a:spcBef>
              <a:spcAft>
                <a:spcPct val="0"/>
              </a:spcAft>
              <a:buClrTx/>
              <a:buFont typeface="+mj-lt"/>
              <a:buAutoNum type="arabicPeriod"/>
            </a:pPr>
            <a:r>
              <a:rPr lang="en-US" altLang="en-TW" sz="1400"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400" dirty="0">
                <a:solidFill>
                  <a:schemeClr val="tx1"/>
                </a:solidFill>
                <a:latin typeface="Arial" panose="020B0604020202020204" pitchFamily="34" charset="0"/>
              </a:rPr>
              <a:t>  </a:t>
            </a:r>
          </a:p>
          <a:p>
            <a:pPr marL="342900" lvl="0" indent="-228600" algn="just" eaLnBrk="0" fontAlgn="base" hangingPunct="0">
              <a:spcBef>
                <a:spcPct val="0"/>
              </a:spcBef>
              <a:spcAft>
                <a:spcPct val="0"/>
              </a:spcAft>
              <a:buClrTx/>
              <a:buFont typeface="+mj-lt"/>
              <a:buAutoNum type="arabicPeriod"/>
            </a:pPr>
            <a:r>
              <a:rPr lang="en-TW" altLang="en-TW" sz="1400" dirty="0">
                <a:solidFill>
                  <a:schemeClr val="tx1"/>
                </a:solidFill>
                <a:latin typeface="Arial" panose="020B0604020202020204" pitchFamily="34" charset="0"/>
              </a:rPr>
              <a:t>  ….  </a:t>
            </a:r>
            <a:r>
              <a:rPr lang="en-US" altLang="en-TW" sz="900" dirty="0">
                <a:solidFill>
                  <a:schemeClr val="tx1"/>
                </a:solidFill>
                <a:latin typeface="Arial" panose="020B0604020202020204" pitchFamily="34" charset="0"/>
              </a:rPr>
              <a:t>F</a:t>
            </a:r>
            <a:r>
              <a:rPr lang="en-TW" altLang="en-TW" sz="900" dirty="0">
                <a:solidFill>
                  <a:schemeClr val="tx1"/>
                </a:solidFill>
                <a:latin typeface="Arial" panose="020B0604020202020204" pitchFamily="34" charset="0"/>
              </a:rPr>
              <a:t>rom </a:t>
            </a:r>
            <a:r>
              <a:rPr lang="en-US" altLang="en-TW" sz="900" dirty="0" err="1">
                <a:solidFill>
                  <a:schemeClr val="tx1"/>
                </a:solidFill>
                <a:latin typeface="Arial" panose="020B0604020202020204" pitchFamily="34" charset="0"/>
                <a:hlinkClick r:id="rId3"/>
              </a:rPr>
              <a:t>home.datacomm.ch</a:t>
            </a:r>
            <a:r>
              <a:rPr lang="en-US" altLang="en-TW" sz="900" dirty="0">
                <a:solidFill>
                  <a:schemeClr val="tx1"/>
                </a:solidFill>
                <a:latin typeface="Arial" panose="020B0604020202020204" pitchFamily="34" charset="0"/>
                <a:hlinkClick r:id="rId3"/>
              </a:rPr>
              <a:t>/</a:t>
            </a:r>
            <a:r>
              <a:rPr lang="en-US" altLang="en-TW" sz="900" dirty="0" err="1">
                <a:solidFill>
                  <a:schemeClr val="tx1"/>
                </a:solidFill>
                <a:latin typeface="Arial" panose="020B0604020202020204" pitchFamily="34" charset="0"/>
                <a:hlinkClick r:id="rId3"/>
              </a:rPr>
              <a:t>kerguelen</a:t>
            </a:r>
            <a:r>
              <a:rPr lang="en-US" altLang="en-TW" sz="900" dirty="0">
                <a:solidFill>
                  <a:schemeClr val="tx1"/>
                </a:solidFill>
                <a:latin typeface="Arial" panose="020B0604020202020204" pitchFamily="34" charset="0"/>
                <a:hlinkClick r:id="rId3"/>
              </a:rPr>
              <a:t>/monadology/</a:t>
            </a:r>
            <a:r>
              <a:rPr lang="en-US" altLang="en-TW" sz="900" dirty="0" err="1">
                <a:solidFill>
                  <a:schemeClr val="tx1"/>
                </a:solidFill>
                <a:latin typeface="Arial" panose="020B0604020202020204" pitchFamily="34" charset="0"/>
                <a:hlinkClick r:id="rId3"/>
              </a:rPr>
              <a:t>monadology.html</a:t>
            </a:r>
            <a:endParaRPr lang="en-TW" altLang="en-TW" sz="12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700" y="1438067"/>
            <a:ext cx="1863508" cy="26339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6978888" y="3113339"/>
            <a:ext cx="1874905" cy="1459443"/>
          </a:xfrm>
          <a:prstGeom prst="rect">
            <a:avLst/>
          </a:prstGeom>
        </p:spPr>
      </p:pic>
    </p:spTree>
    <p:extLst>
      <p:ext uri="{BB962C8B-B14F-4D97-AF65-F5344CB8AC3E}">
        <p14:creationId xmlns:p14="http://schemas.microsoft.com/office/powerpoint/2010/main" val="32692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656213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Audience</a:t>
            </a:r>
            <a:endParaRPr/>
          </a:p>
        </p:txBody>
      </p:sp>
      <p:sp>
        <p:nvSpPr>
          <p:cNvPr id="61" name="Google Shape;61;p1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All Tsinghua Students</a:t>
            </a:r>
            <a:endParaRPr dirty="0"/>
          </a:p>
          <a:p>
            <a:pPr marL="457200" lvl="0" indent="-342900" algn="l" rtl="0">
              <a:spcBef>
                <a:spcPts val="1600"/>
              </a:spcBef>
              <a:spcAft>
                <a:spcPts val="0"/>
              </a:spcAft>
              <a:buSzPts val="1800"/>
              <a:buChar char="●"/>
            </a:pPr>
            <a:r>
              <a:rPr lang="en" dirty="0"/>
              <a:t>Advanced curriculum</a:t>
            </a:r>
            <a:endParaRPr dirty="0"/>
          </a:p>
          <a:p>
            <a:pPr marL="457200" lvl="0" indent="-342900" algn="l" rtl="0">
              <a:spcBef>
                <a:spcPts val="1600"/>
              </a:spcBef>
              <a:spcAft>
                <a:spcPts val="1600"/>
              </a:spcAft>
              <a:buSzPts val="1800"/>
              <a:buChar char="●"/>
            </a:pPr>
            <a:r>
              <a:rPr lang="en" dirty="0"/>
              <a:t>Online and In-Person</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1117275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TextBox 5"/>
          <p:cNvSpPr txBox="1">
            <a:spLocks noChangeArrowheads="1"/>
          </p:cNvSpPr>
          <p:nvPr/>
        </p:nvSpPr>
        <p:spPr bwMode="auto">
          <a:xfrm>
            <a:off x="6895885" y="4038670"/>
            <a:ext cx="123623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dirty="0">
                <a:solidFill>
                  <a:prstClr val="black"/>
                </a:solidFill>
              </a:rPr>
              <a:t>Raymond</a:t>
            </a:r>
          </a:p>
          <a:p>
            <a:pPr algn="ctr" eaLnBrk="1" fontAlgn="auto" hangingPunct="1">
              <a:spcBef>
                <a:spcPts val="0"/>
              </a:spcBef>
              <a:spcAft>
                <a:spcPts val="0"/>
              </a:spcAft>
            </a:pPr>
            <a:r>
              <a:rPr lang="en-US" altLang="zh-CN" sz="1800" dirty="0" err="1">
                <a:solidFill>
                  <a:prstClr val="black"/>
                </a:solidFill>
              </a:rPr>
              <a:t>Smullyan</a:t>
            </a:r>
            <a:endParaRPr lang="en-US" altLang="zh-CN" sz="1800" dirty="0">
              <a:solidFill>
                <a:prstClr val="black"/>
              </a:solidFill>
            </a:endParaRP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Modern Logician, Magician and Mathematician</a:t>
            </a:r>
            <a:endParaRPr lang="zh-CN" altLang="en-US" sz="1350" kern="0" dirty="0">
              <a:solidFill>
                <a:srgbClr val="3A3A3A"/>
              </a:solidFill>
              <a:latin typeface="黑体" panose="02010609060101010101" pitchFamily="49" charset="-122"/>
              <a:ea typeface="黑体" panose="02010609060101010101" pitchFamily="49" charset="-122"/>
            </a:endParaRPr>
          </a:p>
        </p:txBody>
      </p:sp>
      <p:pic>
        <p:nvPicPr>
          <p:cNvPr id="2" name="Picture 1">
            <a:extLst>
              <a:ext uri="{FF2B5EF4-FFF2-40B4-BE49-F238E27FC236}">
                <a16:creationId xmlns:a16="http://schemas.microsoft.com/office/drawing/2014/main" id="{08870AEA-FC62-764B-9A15-C0BD917F215F}"/>
              </a:ext>
            </a:extLst>
          </p:cNvPr>
          <p:cNvPicPr>
            <a:picLocks noChangeAspect="1"/>
          </p:cNvPicPr>
          <p:nvPr/>
        </p:nvPicPr>
        <p:blipFill>
          <a:blip r:embed="rId2"/>
          <a:stretch>
            <a:fillRect/>
          </a:stretch>
        </p:blipFill>
        <p:spPr>
          <a:xfrm>
            <a:off x="440055" y="966271"/>
            <a:ext cx="2529840" cy="3828047"/>
          </a:xfrm>
          <a:prstGeom prst="rect">
            <a:avLst/>
          </a:prstGeom>
        </p:spPr>
      </p:pic>
      <p:pic>
        <p:nvPicPr>
          <p:cNvPr id="3" name="Picture 2">
            <a:extLst>
              <a:ext uri="{FF2B5EF4-FFF2-40B4-BE49-F238E27FC236}">
                <a16:creationId xmlns:a16="http://schemas.microsoft.com/office/drawing/2014/main" id="{9E8946EE-9D48-7D4D-A5A7-DF6733B6E0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51245" y="1862804"/>
            <a:ext cx="2725516" cy="1742543"/>
          </a:xfrm>
          <a:prstGeom prst="rect">
            <a:avLst/>
          </a:prstGeom>
        </p:spPr>
      </p:pic>
      <p:pic>
        <p:nvPicPr>
          <p:cNvPr id="4" name="Picture 3">
            <a:extLst>
              <a:ext uri="{FF2B5EF4-FFF2-40B4-BE49-F238E27FC236}">
                <a16:creationId xmlns:a16="http://schemas.microsoft.com/office/drawing/2014/main" id="{B89AFF2C-D5F7-204A-B74A-DBF3051D762D}"/>
              </a:ext>
            </a:extLst>
          </p:cNvPr>
          <p:cNvPicPr>
            <a:picLocks noChangeAspect="1"/>
          </p:cNvPicPr>
          <p:nvPr/>
        </p:nvPicPr>
        <p:blipFill>
          <a:blip r:embed="rId4"/>
          <a:stretch>
            <a:fillRect/>
          </a:stretch>
        </p:blipFill>
        <p:spPr>
          <a:xfrm>
            <a:off x="3270788" y="966270"/>
            <a:ext cx="2602423" cy="3828047"/>
          </a:xfrm>
          <a:prstGeom prst="rect">
            <a:avLst/>
          </a:prstGeom>
        </p:spPr>
      </p:pic>
    </p:spTree>
    <p:extLst>
      <p:ext uri="{BB962C8B-B14F-4D97-AF65-F5344CB8AC3E}">
        <p14:creationId xmlns:p14="http://schemas.microsoft.com/office/powerpoint/2010/main" val="3518650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E744055-B10F-7B4B-BDD6-5B8DEAEF3527}"/>
              </a:ext>
            </a:extLst>
          </p:cNvPr>
          <p:cNvSpPr>
            <a:spLocks noGrp="1" noChangeArrowheads="1"/>
          </p:cNvSpPr>
          <p:nvPr>
            <p:ph type="title"/>
          </p:nvPr>
        </p:nvSpPr>
        <p:spPr>
          <a:xfrm>
            <a:off x="0" y="38101"/>
            <a:ext cx="8785860" cy="994172"/>
          </a:xfrm>
        </p:spPr>
        <p:txBody>
          <a:bodyPr/>
          <a:lstStyle/>
          <a:p>
            <a:r>
              <a:rPr lang="en-US" altLang="en-US" dirty="0"/>
              <a:t>A Functional representation of Boolean Expressions</a:t>
            </a:r>
            <a:endParaRPr lang="en-US" altLang="en-US" sz="1200" dirty="0"/>
          </a:p>
        </p:txBody>
      </p:sp>
      <p:pic>
        <p:nvPicPr>
          <p:cNvPr id="2" name="Picture 1">
            <a:hlinkClick r:id="rId3"/>
            <a:extLst>
              <a:ext uri="{FF2B5EF4-FFF2-40B4-BE49-F238E27FC236}">
                <a16:creationId xmlns:a16="http://schemas.microsoft.com/office/drawing/2014/main" id="{2438288F-F601-DC48-857F-E4287FE4C23D}"/>
              </a:ext>
            </a:extLst>
          </p:cNvPr>
          <p:cNvPicPr>
            <a:picLocks noChangeAspect="1"/>
          </p:cNvPicPr>
          <p:nvPr/>
        </p:nvPicPr>
        <p:blipFill>
          <a:blip r:embed="rId4"/>
          <a:stretch>
            <a:fillRect/>
          </a:stretch>
        </p:blipFill>
        <p:spPr>
          <a:xfrm>
            <a:off x="304799" y="719105"/>
            <a:ext cx="4862035" cy="3090896"/>
          </a:xfrm>
          <a:prstGeom prst="rect">
            <a:avLst/>
          </a:prstGeom>
        </p:spPr>
      </p:pic>
      <p:pic>
        <p:nvPicPr>
          <p:cNvPr id="3" name="Picture 2">
            <a:hlinkClick r:id="rId5"/>
            <a:extLst>
              <a:ext uri="{FF2B5EF4-FFF2-40B4-BE49-F238E27FC236}">
                <a16:creationId xmlns:a16="http://schemas.microsoft.com/office/drawing/2014/main" id="{E84F8E62-4DEA-DB48-9691-BF4B84816AB0}"/>
              </a:ext>
            </a:extLst>
          </p:cNvPr>
          <p:cNvPicPr>
            <a:picLocks noChangeAspect="1"/>
          </p:cNvPicPr>
          <p:nvPr/>
        </p:nvPicPr>
        <p:blipFill>
          <a:blip r:embed="rId6"/>
          <a:stretch>
            <a:fillRect/>
          </a:stretch>
        </p:blipFill>
        <p:spPr>
          <a:xfrm>
            <a:off x="3923825" y="1907823"/>
            <a:ext cx="4862035" cy="3090896"/>
          </a:xfrm>
          <a:prstGeom prst="rect">
            <a:avLst/>
          </a:prstGeom>
        </p:spPr>
      </p:pic>
    </p:spTree>
    <p:extLst>
      <p:ext uri="{BB962C8B-B14F-4D97-AF65-F5344CB8AC3E}">
        <p14:creationId xmlns:p14="http://schemas.microsoft.com/office/powerpoint/2010/main" val="617424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Limits of Computation (Reversible?)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53</a:t>
            </a:fld>
            <a:endParaRPr lang="en-US"/>
          </a:p>
        </p:txBody>
      </p:sp>
      <p:grpSp>
        <p:nvGrpSpPr>
          <p:cNvPr id="8" name="Group 7">
            <a:extLst>
              <a:ext uri="{FF2B5EF4-FFF2-40B4-BE49-F238E27FC236}">
                <a16:creationId xmlns:a16="http://schemas.microsoft.com/office/drawing/2014/main" id="{202DCD27-8DE1-614F-9D93-FE6FEADF15A4}"/>
              </a:ext>
            </a:extLst>
          </p:cNvPr>
          <p:cNvGrpSpPr/>
          <p:nvPr/>
        </p:nvGrpSpPr>
        <p:grpSpPr>
          <a:xfrm>
            <a:off x="624725" y="2426724"/>
            <a:ext cx="3194752" cy="2406922"/>
            <a:chOff x="311700" y="1470991"/>
            <a:chExt cx="3194752" cy="2406922"/>
          </a:xfrm>
        </p:grpSpPr>
        <p:pic>
          <p:nvPicPr>
            <p:cNvPr id="3" name="Picture 2">
              <a:hlinkClick r:id="rId3"/>
              <a:extLst>
                <a:ext uri="{FF2B5EF4-FFF2-40B4-BE49-F238E27FC236}">
                  <a16:creationId xmlns:a16="http://schemas.microsoft.com/office/drawing/2014/main" id="{7EEB59FB-8E75-6F4A-98B9-FF1DA6536F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470991"/>
              <a:ext cx="3194752" cy="2031363"/>
            </a:xfrm>
            <a:prstGeom prst="rect">
              <a:avLst/>
            </a:prstGeom>
          </p:spPr>
        </p:pic>
        <p:sp>
          <p:nvSpPr>
            <p:cNvPr id="4" name="TextBox 3">
              <a:extLst>
                <a:ext uri="{FF2B5EF4-FFF2-40B4-BE49-F238E27FC236}">
                  <a16:creationId xmlns:a16="http://schemas.microsoft.com/office/drawing/2014/main" id="{1A02066E-B122-9B4E-8CCF-9792365BAE55}"/>
                </a:ext>
              </a:extLst>
            </p:cNvPr>
            <p:cNvSpPr txBox="1"/>
            <p:nvPr/>
          </p:nvSpPr>
          <p:spPr>
            <a:xfrm>
              <a:off x="397283" y="3570136"/>
              <a:ext cx="3023585"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/jv2H9fp9dT8?t=261</a:t>
              </a:r>
              <a:endParaRPr lang="en-TW" dirty="0"/>
            </a:p>
          </p:txBody>
        </p:sp>
      </p:grpSp>
      <p:grpSp>
        <p:nvGrpSpPr>
          <p:cNvPr id="7" name="Group 6">
            <a:extLst>
              <a:ext uri="{FF2B5EF4-FFF2-40B4-BE49-F238E27FC236}">
                <a16:creationId xmlns:a16="http://schemas.microsoft.com/office/drawing/2014/main" id="{13FA3FAE-D526-F646-A257-BA6EB973F0C6}"/>
              </a:ext>
            </a:extLst>
          </p:cNvPr>
          <p:cNvGrpSpPr/>
          <p:nvPr/>
        </p:nvGrpSpPr>
        <p:grpSpPr>
          <a:xfrm>
            <a:off x="5277706" y="2426724"/>
            <a:ext cx="3194752" cy="2406922"/>
            <a:chOff x="3761734" y="1470991"/>
            <a:chExt cx="3194752" cy="2406922"/>
          </a:xfrm>
        </p:grpSpPr>
        <p:pic>
          <p:nvPicPr>
            <p:cNvPr id="5" name="Picture 4">
              <a:hlinkClick r:id="rId5"/>
              <a:extLst>
                <a:ext uri="{FF2B5EF4-FFF2-40B4-BE49-F238E27FC236}">
                  <a16:creationId xmlns:a16="http://schemas.microsoft.com/office/drawing/2014/main" id="{016E6296-7095-6C44-9BDF-10A3B60B521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61734" y="1470991"/>
              <a:ext cx="3194752" cy="2031363"/>
            </a:xfrm>
            <a:prstGeom prst="rect">
              <a:avLst/>
            </a:prstGeom>
          </p:spPr>
        </p:pic>
        <p:sp>
          <p:nvSpPr>
            <p:cNvPr id="6" name="TextBox 5">
              <a:extLst>
                <a:ext uri="{FF2B5EF4-FFF2-40B4-BE49-F238E27FC236}">
                  <a16:creationId xmlns:a16="http://schemas.microsoft.com/office/drawing/2014/main" id="{B279DE33-82B6-3345-81E1-EBC75BEE1620}"/>
                </a:ext>
              </a:extLst>
            </p:cNvPr>
            <p:cNvSpPr txBox="1"/>
            <p:nvPr/>
          </p:nvSpPr>
          <p:spPr>
            <a:xfrm>
              <a:off x="3927944" y="3570136"/>
              <a:ext cx="2876108" cy="307777"/>
            </a:xfrm>
            <a:prstGeom prst="rect">
              <a:avLst/>
            </a:prstGeom>
            <a:noFill/>
          </p:spPr>
          <p:txBody>
            <a:bodyPr wrap="none" rtlCol="0">
              <a:spAutoFit/>
            </a:bodyPr>
            <a:lstStyle/>
            <a:p>
              <a:r>
                <a:rPr lang="en-US" dirty="0">
                  <a:hlinkClick r:id="rId5"/>
                </a:rPr>
                <a:t>://youtu.be/IQZ_bQbxSXk?t=2454</a:t>
              </a:r>
              <a:endParaRPr lang="en-TW" dirty="0"/>
            </a:p>
          </p:txBody>
        </p:sp>
      </p:grpSp>
      <p:grpSp>
        <p:nvGrpSpPr>
          <p:cNvPr id="13" name="Group 12">
            <a:extLst>
              <a:ext uri="{FF2B5EF4-FFF2-40B4-BE49-F238E27FC236}">
                <a16:creationId xmlns:a16="http://schemas.microsoft.com/office/drawing/2014/main" id="{7618486D-CEBA-D144-8909-EE89F6ABEC94}"/>
              </a:ext>
            </a:extLst>
          </p:cNvPr>
          <p:cNvGrpSpPr/>
          <p:nvPr/>
        </p:nvGrpSpPr>
        <p:grpSpPr>
          <a:xfrm>
            <a:off x="3191572" y="1100472"/>
            <a:ext cx="5280886" cy="2824317"/>
            <a:chOff x="3191572" y="1100472"/>
            <a:chExt cx="5280886" cy="2824317"/>
          </a:xfrm>
        </p:grpSpPr>
        <p:pic>
          <p:nvPicPr>
            <p:cNvPr id="9" name="Picture 8">
              <a:hlinkClick r:id="rId7"/>
              <a:extLst>
                <a:ext uri="{FF2B5EF4-FFF2-40B4-BE49-F238E27FC236}">
                  <a16:creationId xmlns:a16="http://schemas.microsoft.com/office/drawing/2014/main" id="{8989CFDA-9446-A943-9013-13987C02B9B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191572" y="1100472"/>
              <a:ext cx="2714039" cy="2652503"/>
            </a:xfrm>
            <a:prstGeom prst="rect">
              <a:avLst/>
            </a:prstGeom>
          </p:spPr>
        </p:pic>
        <p:sp>
          <p:nvSpPr>
            <p:cNvPr id="10" name="TextBox 9">
              <a:extLst>
                <a:ext uri="{FF2B5EF4-FFF2-40B4-BE49-F238E27FC236}">
                  <a16:creationId xmlns:a16="http://schemas.microsoft.com/office/drawing/2014/main" id="{516C4A06-ED4F-664B-A364-01C7AD16CA33}"/>
                </a:ext>
              </a:extLst>
            </p:cNvPr>
            <p:cNvSpPr txBox="1"/>
            <p:nvPr/>
          </p:nvSpPr>
          <p:spPr>
            <a:xfrm>
              <a:off x="3834293" y="3786290"/>
              <a:ext cx="1428596" cy="138499"/>
            </a:xfrm>
            <a:prstGeom prst="rect">
              <a:avLst/>
            </a:prstGeom>
            <a:noFill/>
          </p:spPr>
          <p:txBody>
            <a:bodyPr wrap="none" rtlCol="0">
              <a:spAutoFit/>
            </a:bodyPr>
            <a:lstStyle/>
            <a:p>
              <a:r>
                <a:rPr lang="en-US" sz="300" dirty="0">
                  <a:hlinkClick r:id="rId7"/>
                </a:rPr>
                <a:t>http://</a:t>
              </a:r>
              <a:r>
                <a:rPr lang="en-US" sz="300" dirty="0" err="1">
                  <a:hlinkClick r:id="rId7"/>
                </a:rPr>
                <a:t>fab.cba.mit.edu</a:t>
              </a:r>
              <a:r>
                <a:rPr lang="en-US" sz="300" dirty="0">
                  <a:hlinkClick r:id="rId7"/>
                </a:rPr>
                <a:t>/classes/862.16/notes/computation/Fredkin-2002.pdf</a:t>
              </a:r>
              <a:endParaRPr lang="en-TW" sz="300" dirty="0"/>
            </a:p>
          </p:txBody>
        </p:sp>
        <p:sp>
          <p:nvSpPr>
            <p:cNvPr id="11" name="Rounded Rectangular Callout 10">
              <a:extLst>
                <a:ext uri="{FF2B5EF4-FFF2-40B4-BE49-F238E27FC236}">
                  <a16:creationId xmlns:a16="http://schemas.microsoft.com/office/drawing/2014/main" id="{B179616E-619C-1B42-AAF6-169BE5BD5EE2}"/>
                </a:ext>
              </a:extLst>
            </p:cNvPr>
            <p:cNvSpPr/>
            <p:nvPr/>
          </p:nvSpPr>
          <p:spPr>
            <a:xfrm>
              <a:off x="5905611" y="1100472"/>
              <a:ext cx="2566847" cy="1197455"/>
            </a:xfrm>
            <a:prstGeom prst="wedgeRoundRectCallout">
              <a:avLst>
                <a:gd name="adj1" fmla="val -80739"/>
                <a:gd name="adj2" fmla="val 86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ideally </a:t>
              </a:r>
              <a:r>
                <a:rPr lang="en-US" i="1" dirty="0"/>
                <a:t>possible </a:t>
              </a:r>
              <a:r>
                <a:rPr lang="en-US" dirty="0"/>
                <a:t>to </a:t>
              </a:r>
              <a:r>
                <a:rPr lang="en-US" i="1" dirty="0"/>
                <a:t>build sequential </a:t>
              </a:r>
              <a:r>
                <a:rPr lang="en-US" dirty="0"/>
                <a:t>circuits </a:t>
              </a:r>
              <a:r>
                <a:rPr lang="en-US" i="1" dirty="0"/>
                <a:t>with </a:t>
              </a:r>
              <a:r>
                <a:rPr lang="en-US" dirty="0">
                  <a:solidFill>
                    <a:srgbClr val="FF0000"/>
                  </a:solidFill>
                </a:rPr>
                <a:t>zero internal </a:t>
              </a:r>
              <a:r>
                <a:rPr lang="en-US" i="1" dirty="0">
                  <a:solidFill>
                    <a:srgbClr val="FF0000"/>
                  </a:solidFill>
                </a:rPr>
                <a:t>power </a:t>
              </a:r>
              <a:r>
                <a:rPr lang="en-US" dirty="0">
                  <a:solidFill>
                    <a:srgbClr val="FF0000"/>
                  </a:solidFill>
                </a:rPr>
                <a:t>dissipation</a:t>
              </a:r>
              <a:r>
                <a:rPr lang="en-US" dirty="0"/>
                <a:t>. </a:t>
              </a:r>
            </a:p>
          </p:txBody>
        </p:sp>
        <p:sp>
          <p:nvSpPr>
            <p:cNvPr id="12" name="Rounded Rectangle 11">
              <a:extLst>
                <a:ext uri="{FF2B5EF4-FFF2-40B4-BE49-F238E27FC236}">
                  <a16:creationId xmlns:a16="http://schemas.microsoft.com/office/drawing/2014/main" id="{6B254791-6EC4-DD45-B617-F2280334777C}"/>
                </a:ext>
              </a:extLst>
            </p:cNvPr>
            <p:cNvSpPr/>
            <p:nvPr/>
          </p:nvSpPr>
          <p:spPr>
            <a:xfrm>
              <a:off x="3935896" y="2727297"/>
              <a:ext cx="1900361" cy="111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33794" name="Picture 2">
            <a:hlinkClick r:id="rId9"/>
            <a:extLst>
              <a:ext uri="{FF2B5EF4-FFF2-40B4-BE49-F238E27FC236}">
                <a16:creationId xmlns:a16="http://schemas.microsoft.com/office/drawing/2014/main" id="{2E820AC4-D738-0A48-8662-60937DBC15B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10308" y="1035314"/>
            <a:ext cx="884999" cy="12626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830469-C82E-CF43-AED7-D577E381DF60}"/>
              </a:ext>
            </a:extLst>
          </p:cNvPr>
          <p:cNvSpPr txBox="1"/>
          <p:nvPr/>
        </p:nvSpPr>
        <p:spPr>
          <a:xfrm>
            <a:off x="1693994" y="1239140"/>
            <a:ext cx="1398890" cy="830997"/>
          </a:xfrm>
          <a:prstGeom prst="rect">
            <a:avLst/>
          </a:prstGeom>
          <a:noFill/>
        </p:spPr>
        <p:txBody>
          <a:bodyPr wrap="square" rtlCol="0">
            <a:spAutoFit/>
          </a:bodyPr>
          <a:lstStyle/>
          <a:p>
            <a:pPr algn="ctr"/>
            <a:r>
              <a:rPr lang="en-US" sz="800" dirty="0"/>
              <a:t>MAS.862: </a:t>
            </a:r>
            <a:r>
              <a:rPr lang="en-US" sz="800" dirty="0">
                <a:hlinkClick r:id="rId9"/>
              </a:rPr>
              <a:t>The Physics of Information Technology</a:t>
            </a:r>
            <a:br>
              <a:rPr lang="en-US" sz="800" dirty="0"/>
            </a:br>
            <a:r>
              <a:rPr lang="en-US" sz="800" dirty="0"/>
              <a:t>Tuesdays 1:00-4:00 E14-493</a:t>
            </a:r>
            <a:br>
              <a:rPr lang="en-US" sz="800" dirty="0"/>
            </a:br>
            <a:r>
              <a:rPr lang="en-US" sz="800" dirty="0"/>
              <a:t>Neil </a:t>
            </a:r>
            <a:r>
              <a:rPr lang="en-US" sz="800" dirty="0" err="1"/>
              <a:t>Gershenfeld</a:t>
            </a:r>
            <a:br>
              <a:rPr lang="en-US" sz="800" dirty="0"/>
            </a:br>
            <a:r>
              <a:rPr lang="en-US" sz="800" dirty="0"/>
              <a:t>2016</a:t>
            </a:r>
            <a:endParaRPr lang="en-TW" sz="800" b="1" dirty="0"/>
          </a:p>
        </p:txBody>
      </p:sp>
    </p:spTree>
    <p:extLst>
      <p:ext uri="{BB962C8B-B14F-4D97-AF65-F5344CB8AC3E}">
        <p14:creationId xmlns:p14="http://schemas.microsoft.com/office/powerpoint/2010/main" val="4024233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Lloyd: Future of Laptop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54</a:t>
            </a:fld>
            <a:endParaRPr lang="en-US"/>
          </a:p>
        </p:txBody>
      </p:sp>
      <p:pic>
        <p:nvPicPr>
          <p:cNvPr id="27651" name="Picture 3">
            <a:hlinkClick r:id="rId3"/>
            <a:extLst>
              <a:ext uri="{FF2B5EF4-FFF2-40B4-BE49-F238E27FC236}">
                <a16:creationId xmlns:a16="http://schemas.microsoft.com/office/drawing/2014/main" id="{4E30DE83-99CD-FF47-B175-8770A6D97AE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1700" y="1014685"/>
            <a:ext cx="2269648" cy="349732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C98259A7-B988-B64B-9B9C-E153DF88F4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49203" y="1008337"/>
            <a:ext cx="2797605" cy="3503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E958E2-E2D7-AF40-96EC-DF5D564EDC5D}"/>
              </a:ext>
            </a:extLst>
          </p:cNvPr>
          <p:cNvSpPr txBox="1"/>
          <p:nvPr/>
        </p:nvSpPr>
        <p:spPr>
          <a:xfrm>
            <a:off x="6260207" y="4706128"/>
            <a:ext cx="2175596" cy="307777"/>
          </a:xfrm>
          <a:prstGeom prst="rect">
            <a:avLst/>
          </a:prstGeom>
          <a:noFill/>
        </p:spPr>
        <p:txBody>
          <a:bodyPr wrap="none" rtlCol="0">
            <a:spAutoFit/>
          </a:bodyPr>
          <a:lstStyle/>
          <a:p>
            <a:r>
              <a:rPr lang="en-TW" dirty="0"/>
              <a:t>Image Source: Wikipedia</a:t>
            </a:r>
          </a:p>
        </p:txBody>
      </p:sp>
      <p:pic>
        <p:nvPicPr>
          <p:cNvPr id="5" name="Picture 4">
            <a:extLst>
              <a:ext uri="{FF2B5EF4-FFF2-40B4-BE49-F238E27FC236}">
                <a16:creationId xmlns:a16="http://schemas.microsoft.com/office/drawing/2014/main" id="{2881FAA1-75E6-434D-91AE-69F2A5153396}"/>
              </a:ext>
            </a:extLst>
          </p:cNvPr>
          <p:cNvPicPr>
            <a:picLocks noChangeAspect="1"/>
          </p:cNvPicPr>
          <p:nvPr/>
        </p:nvPicPr>
        <p:blipFill>
          <a:blip r:embed="rId7"/>
          <a:stretch>
            <a:fillRect/>
          </a:stretch>
        </p:blipFill>
        <p:spPr>
          <a:xfrm>
            <a:off x="2808537" y="995605"/>
            <a:ext cx="2917371" cy="3510052"/>
          </a:xfrm>
          <a:prstGeom prst="rect">
            <a:avLst/>
          </a:prstGeom>
        </p:spPr>
      </p:pic>
      <p:sp>
        <p:nvSpPr>
          <p:cNvPr id="10" name="TextBox 9">
            <a:extLst>
              <a:ext uri="{FF2B5EF4-FFF2-40B4-BE49-F238E27FC236}">
                <a16:creationId xmlns:a16="http://schemas.microsoft.com/office/drawing/2014/main" id="{82BCFC0E-F41A-4947-9FF6-7F8B0194BF1C}"/>
              </a:ext>
            </a:extLst>
          </p:cNvPr>
          <p:cNvSpPr txBox="1"/>
          <p:nvPr/>
        </p:nvSpPr>
        <p:spPr>
          <a:xfrm>
            <a:off x="3179424" y="4663217"/>
            <a:ext cx="2175596" cy="307777"/>
          </a:xfrm>
          <a:prstGeom prst="rect">
            <a:avLst/>
          </a:prstGeom>
          <a:noFill/>
        </p:spPr>
        <p:txBody>
          <a:bodyPr wrap="none" rtlCol="0">
            <a:spAutoFit/>
          </a:bodyPr>
          <a:lstStyle/>
          <a:p>
            <a:r>
              <a:rPr lang="en-TW" dirty="0"/>
              <a:t>Image Source: Wikipedia</a:t>
            </a:r>
          </a:p>
        </p:txBody>
      </p:sp>
    </p:spTree>
    <p:extLst>
      <p:ext uri="{BB962C8B-B14F-4D97-AF65-F5344CB8AC3E}">
        <p14:creationId xmlns:p14="http://schemas.microsoft.com/office/powerpoint/2010/main" val="1494786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Story of Maxwell’s Demon</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55</a:t>
            </a:fld>
            <a:endParaRPr lang="en-US"/>
          </a:p>
        </p:txBody>
      </p:sp>
      <p:pic>
        <p:nvPicPr>
          <p:cNvPr id="3" name="Picture 2">
            <a:extLst>
              <a:ext uri="{FF2B5EF4-FFF2-40B4-BE49-F238E27FC236}">
                <a16:creationId xmlns:a16="http://schemas.microsoft.com/office/drawing/2014/main" id="{9FA25306-6A68-5343-93EF-6B2112FA2235}"/>
              </a:ext>
            </a:extLst>
          </p:cNvPr>
          <p:cNvPicPr>
            <a:picLocks noChangeAspect="1"/>
          </p:cNvPicPr>
          <p:nvPr/>
        </p:nvPicPr>
        <p:blipFill>
          <a:blip r:embed="rId3"/>
          <a:stretch>
            <a:fillRect/>
          </a:stretch>
        </p:blipFill>
        <p:spPr>
          <a:xfrm>
            <a:off x="802840" y="2571750"/>
            <a:ext cx="3416300" cy="2489200"/>
          </a:xfrm>
          <a:prstGeom prst="rect">
            <a:avLst/>
          </a:prstGeom>
        </p:spPr>
      </p:pic>
      <p:sp>
        <p:nvSpPr>
          <p:cNvPr id="6" name="TextBox 5">
            <a:extLst>
              <a:ext uri="{FF2B5EF4-FFF2-40B4-BE49-F238E27FC236}">
                <a16:creationId xmlns:a16="http://schemas.microsoft.com/office/drawing/2014/main" id="{0A45995F-DEF6-DC44-8176-2E16FA7BEF0A}"/>
              </a:ext>
            </a:extLst>
          </p:cNvPr>
          <p:cNvSpPr txBox="1"/>
          <p:nvPr/>
        </p:nvSpPr>
        <p:spPr>
          <a:xfrm>
            <a:off x="4924862" y="3278094"/>
            <a:ext cx="3416301" cy="1692771"/>
          </a:xfrm>
          <a:prstGeom prst="rect">
            <a:avLst/>
          </a:prstGeom>
          <a:noFill/>
        </p:spPr>
        <p:txBody>
          <a:bodyPr wrap="square" rtlCol="0">
            <a:spAutoFit/>
          </a:bodyPr>
          <a:lstStyle/>
          <a:p>
            <a:r>
              <a:rPr lang="en-US" sz="800" dirty="0"/>
              <a:t>FIG. 1: Schematic diagram of Szilard’s heat engine. A cham- </a:t>
            </a:r>
            <a:r>
              <a:rPr lang="en-US" sz="800" dirty="0" err="1"/>
              <a:t>ber</a:t>
            </a:r>
            <a:r>
              <a:rPr lang="en-US" sz="800" dirty="0"/>
              <a:t> of volume V contains a one-molecule gas, which can be found in either the right or the left part of the box. (a) </a:t>
            </a:r>
            <a:r>
              <a:rPr lang="en-US" sz="800" dirty="0" err="1"/>
              <a:t>Ini</a:t>
            </a:r>
            <a:r>
              <a:rPr lang="en-US" sz="800" dirty="0"/>
              <a:t>- </a:t>
            </a:r>
            <a:r>
              <a:rPr lang="en-US" sz="800" dirty="0" err="1"/>
              <a:t>tially</a:t>
            </a:r>
            <a:r>
              <a:rPr lang="en-US" sz="800" dirty="0"/>
              <a:t>, the position of the molecule is unknown. (b) Maxwell’s demon inserts a partition at the </a:t>
            </a:r>
            <a:r>
              <a:rPr lang="en-US" sz="800" dirty="0" err="1"/>
              <a:t>centre</a:t>
            </a:r>
            <a:r>
              <a:rPr lang="en-US" sz="800" dirty="0"/>
              <a:t> and observes the molecule to determine whether it is in the right or the left hand side of the partition. He records this information in his memory. (c) Depending on the outcome of the measurement (which is recorded in his memory), the demon connects a load to the partition. If the molecule is in the right part as shown in the figure, he connects the load to the right hand side of the partition. (d) The isothermal expansion of the gas does work upon the load, whose amount is </a:t>
            </a:r>
            <a:r>
              <a:rPr lang="en-US" sz="800" dirty="0" err="1"/>
              <a:t>kT</a:t>
            </a:r>
            <a:r>
              <a:rPr lang="en-US" sz="800" dirty="0"/>
              <a:t> ln 2 which we call 1 bit. (Adapted from Fig. 4 in Ref. [9].) </a:t>
            </a:r>
          </a:p>
          <a:p>
            <a:endParaRPr lang="en-TW" sz="800" b="1" dirty="0"/>
          </a:p>
        </p:txBody>
      </p:sp>
      <p:pic>
        <p:nvPicPr>
          <p:cNvPr id="7" name="Picture 6">
            <a:extLst>
              <a:ext uri="{FF2B5EF4-FFF2-40B4-BE49-F238E27FC236}">
                <a16:creationId xmlns:a16="http://schemas.microsoft.com/office/drawing/2014/main" id="{E7313E9E-F60A-8D4D-BB70-A6D490C7BDF5}"/>
              </a:ext>
            </a:extLst>
          </p:cNvPr>
          <p:cNvPicPr>
            <a:picLocks noChangeAspect="1"/>
          </p:cNvPicPr>
          <p:nvPr/>
        </p:nvPicPr>
        <p:blipFill>
          <a:blip r:embed="rId4"/>
          <a:stretch>
            <a:fillRect/>
          </a:stretch>
        </p:blipFill>
        <p:spPr>
          <a:xfrm>
            <a:off x="243842" y="792839"/>
            <a:ext cx="4534297" cy="1851703"/>
          </a:xfrm>
          <a:prstGeom prst="rect">
            <a:avLst/>
          </a:prstGeom>
        </p:spPr>
      </p:pic>
      <p:pic>
        <p:nvPicPr>
          <p:cNvPr id="8" name="Picture 7">
            <a:extLst>
              <a:ext uri="{FF2B5EF4-FFF2-40B4-BE49-F238E27FC236}">
                <a16:creationId xmlns:a16="http://schemas.microsoft.com/office/drawing/2014/main" id="{B549BF4F-71D4-D04D-B3E7-D056EE245D99}"/>
              </a:ext>
            </a:extLst>
          </p:cNvPr>
          <p:cNvPicPr>
            <a:picLocks noChangeAspect="1"/>
          </p:cNvPicPr>
          <p:nvPr/>
        </p:nvPicPr>
        <p:blipFill>
          <a:blip r:embed="rId5"/>
          <a:stretch>
            <a:fillRect/>
          </a:stretch>
        </p:blipFill>
        <p:spPr>
          <a:xfrm>
            <a:off x="5026749" y="940552"/>
            <a:ext cx="1442068" cy="2279543"/>
          </a:xfrm>
          <a:prstGeom prst="rect">
            <a:avLst/>
          </a:prstGeom>
        </p:spPr>
      </p:pic>
      <p:pic>
        <p:nvPicPr>
          <p:cNvPr id="9" name="Picture 8">
            <a:hlinkClick r:id="rId6"/>
            <a:extLst>
              <a:ext uri="{FF2B5EF4-FFF2-40B4-BE49-F238E27FC236}">
                <a16:creationId xmlns:a16="http://schemas.microsoft.com/office/drawing/2014/main" id="{3929A724-A1E0-EB47-8752-C255F7BFE396}"/>
              </a:ext>
            </a:extLst>
          </p:cNvPr>
          <p:cNvPicPr>
            <a:picLocks noChangeAspect="1"/>
          </p:cNvPicPr>
          <p:nvPr/>
        </p:nvPicPr>
        <p:blipFill>
          <a:blip r:embed="rId7"/>
          <a:stretch>
            <a:fillRect/>
          </a:stretch>
        </p:blipFill>
        <p:spPr>
          <a:xfrm>
            <a:off x="6717427" y="991570"/>
            <a:ext cx="1889057" cy="2177506"/>
          </a:xfrm>
          <a:prstGeom prst="rect">
            <a:avLst/>
          </a:prstGeom>
        </p:spPr>
      </p:pic>
      <p:sp>
        <p:nvSpPr>
          <p:cNvPr id="11" name="TextBox 10">
            <a:extLst>
              <a:ext uri="{FF2B5EF4-FFF2-40B4-BE49-F238E27FC236}">
                <a16:creationId xmlns:a16="http://schemas.microsoft.com/office/drawing/2014/main" id="{8E113033-A484-F949-9842-BEB7882A5915}"/>
              </a:ext>
            </a:extLst>
          </p:cNvPr>
          <p:cNvSpPr txBox="1"/>
          <p:nvPr/>
        </p:nvSpPr>
        <p:spPr>
          <a:xfrm>
            <a:off x="4440857" y="4843907"/>
            <a:ext cx="4055919" cy="253916"/>
          </a:xfrm>
          <a:prstGeom prst="rect">
            <a:avLst/>
          </a:prstGeom>
          <a:noFill/>
        </p:spPr>
        <p:txBody>
          <a:bodyPr wrap="none" rtlCol="0">
            <a:spAutoFit/>
          </a:bodyPr>
          <a:lstStyle/>
          <a:p>
            <a:r>
              <a:rPr lang="en-TW" sz="1050" dirty="0"/>
              <a:t>Also see: </a:t>
            </a:r>
            <a:r>
              <a:rPr lang="en-US" altLang="zh-TW" sz="1050" dirty="0">
                <a:hlinkClick r:id="rId8"/>
              </a:rPr>
              <a:t>2020</a:t>
            </a:r>
            <a:r>
              <a:rPr lang="zh-TW" altLang="en-US" sz="1050" dirty="0">
                <a:hlinkClick r:id="rId8"/>
              </a:rPr>
              <a:t>年春</a:t>
            </a:r>
            <a:r>
              <a:rPr lang="en-US" altLang="zh-TW" sz="1050" dirty="0">
                <a:hlinkClick r:id="rId8"/>
              </a:rPr>
              <a:t>_</a:t>
            </a:r>
            <a:r>
              <a:rPr lang="zh-TW" altLang="en-US" sz="1050" dirty="0">
                <a:hlinkClick r:id="rId8"/>
              </a:rPr>
              <a:t>计算思维和系统设计</a:t>
            </a:r>
            <a:r>
              <a:rPr lang="en-US" altLang="zh-TW" sz="1050" dirty="0">
                <a:hlinkClick r:id="rId8"/>
              </a:rPr>
              <a:t>_</a:t>
            </a:r>
            <a:r>
              <a:rPr lang="zh-TW" altLang="en-US" sz="1050" dirty="0">
                <a:hlinkClick r:id="rId8"/>
              </a:rPr>
              <a:t>顾学雍第九周学习报告</a:t>
            </a:r>
            <a:endParaRPr lang="en-TW" sz="1050" dirty="0"/>
          </a:p>
        </p:txBody>
      </p:sp>
    </p:spTree>
    <p:extLst>
      <p:ext uri="{BB962C8B-B14F-4D97-AF65-F5344CB8AC3E}">
        <p14:creationId xmlns:p14="http://schemas.microsoft.com/office/powerpoint/2010/main" val="13760352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Reversible Computation</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56</a:t>
            </a:fld>
            <a:endParaRPr lang="en-US"/>
          </a:p>
        </p:txBody>
      </p:sp>
      <p:pic>
        <p:nvPicPr>
          <p:cNvPr id="4" name="Picture 3">
            <a:hlinkClick r:id="rId3"/>
            <a:extLst>
              <a:ext uri="{FF2B5EF4-FFF2-40B4-BE49-F238E27FC236}">
                <a16:creationId xmlns:a16="http://schemas.microsoft.com/office/drawing/2014/main" id="{32E79DB8-DFE8-C047-9A37-CAF703DB0A9A}"/>
              </a:ext>
            </a:extLst>
          </p:cNvPr>
          <p:cNvPicPr>
            <a:picLocks noChangeAspect="1"/>
          </p:cNvPicPr>
          <p:nvPr/>
        </p:nvPicPr>
        <p:blipFill>
          <a:blip r:embed="rId4"/>
          <a:stretch>
            <a:fillRect/>
          </a:stretch>
        </p:blipFill>
        <p:spPr>
          <a:xfrm>
            <a:off x="929541" y="1036319"/>
            <a:ext cx="3421361" cy="3445329"/>
          </a:xfrm>
          <a:prstGeom prst="rect">
            <a:avLst/>
          </a:prstGeom>
        </p:spPr>
      </p:pic>
      <p:sp>
        <p:nvSpPr>
          <p:cNvPr id="5" name="TextBox 4">
            <a:extLst>
              <a:ext uri="{FF2B5EF4-FFF2-40B4-BE49-F238E27FC236}">
                <a16:creationId xmlns:a16="http://schemas.microsoft.com/office/drawing/2014/main" id="{AE7EA606-42DF-534B-915C-C111E8506E88}"/>
              </a:ext>
            </a:extLst>
          </p:cNvPr>
          <p:cNvSpPr txBox="1"/>
          <p:nvPr/>
        </p:nvSpPr>
        <p:spPr>
          <a:xfrm>
            <a:off x="708442" y="4520210"/>
            <a:ext cx="3863558" cy="246221"/>
          </a:xfrm>
          <a:prstGeom prst="rect">
            <a:avLst/>
          </a:prstGeom>
          <a:noFill/>
        </p:spPr>
        <p:txBody>
          <a:bodyPr wrap="none" rtlCol="0">
            <a:spAutoFit/>
          </a:bodyPr>
          <a:lstStyle/>
          <a:p>
            <a:r>
              <a:rPr lang="en-US" sz="1000" dirty="0">
                <a:hlinkClick r:id="rId3"/>
              </a:rPr>
              <a:t>Paper Source: http://cds.cern.ch/record/553025/files/0205139.pdf</a:t>
            </a:r>
            <a:endParaRPr lang="en-TW" sz="1000" dirty="0"/>
          </a:p>
        </p:txBody>
      </p:sp>
      <p:pic>
        <p:nvPicPr>
          <p:cNvPr id="10" name="Picture 9">
            <a:extLst>
              <a:ext uri="{FF2B5EF4-FFF2-40B4-BE49-F238E27FC236}">
                <a16:creationId xmlns:a16="http://schemas.microsoft.com/office/drawing/2014/main" id="{4BDB8E82-82A6-C94F-83D8-D534FB3D51EF}"/>
              </a:ext>
            </a:extLst>
          </p:cNvPr>
          <p:cNvPicPr>
            <a:picLocks noChangeAspect="1"/>
          </p:cNvPicPr>
          <p:nvPr/>
        </p:nvPicPr>
        <p:blipFill>
          <a:blip r:embed="rId5"/>
          <a:stretch>
            <a:fillRect/>
          </a:stretch>
        </p:blipFill>
        <p:spPr>
          <a:xfrm>
            <a:off x="5036940" y="1176392"/>
            <a:ext cx="2809483" cy="3466928"/>
          </a:xfrm>
          <a:prstGeom prst="rect">
            <a:avLst/>
          </a:prstGeom>
        </p:spPr>
      </p:pic>
    </p:spTree>
    <p:extLst>
      <p:ext uri="{BB962C8B-B14F-4D97-AF65-F5344CB8AC3E}">
        <p14:creationId xmlns:p14="http://schemas.microsoft.com/office/powerpoint/2010/main" val="1748429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D3CFB6CD-A813-1542-91C5-BD1C69AB821E}"/>
              </a:ext>
            </a:extLst>
          </p:cNvPr>
          <p:cNvSpPr>
            <a:spLocks noChangeArrowheads="1"/>
          </p:cNvSpPr>
          <p:nvPr/>
        </p:nvSpPr>
        <p:spPr bwMode="auto">
          <a:xfrm>
            <a:off x="1257300" y="57150"/>
            <a:ext cx="657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solidFill>
                  <a:srgbClr val="663300"/>
                </a:solidFill>
              </a:rPr>
              <a:t>Perspective</a:t>
            </a:r>
          </a:p>
        </p:txBody>
      </p:sp>
      <p:sp>
        <p:nvSpPr>
          <p:cNvPr id="295940" name="Rectangle 4">
            <a:extLst>
              <a:ext uri="{FF2B5EF4-FFF2-40B4-BE49-F238E27FC236}">
                <a16:creationId xmlns:a16="http://schemas.microsoft.com/office/drawing/2014/main" id="{F141E500-CAE3-C542-9D57-07F006A3DED6}"/>
              </a:ext>
            </a:extLst>
          </p:cNvPr>
          <p:cNvSpPr>
            <a:spLocks noChangeArrowheads="1"/>
          </p:cNvSpPr>
          <p:nvPr/>
        </p:nvSpPr>
        <p:spPr bwMode="auto">
          <a:xfrm>
            <a:off x="1371600" y="628650"/>
            <a:ext cx="6515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The Boolean operations can be expressed in terms of And, Not, Or</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And, Not, Or can be expressed in terms of </a:t>
            </a:r>
            <a:r>
              <a:rPr lang="en-US" altLang="en-US" sz="1500" dirty="0" err="1">
                <a:latin typeface="Comic Sans MS" panose="030F0902030302020204" pitchFamily="66" charset="0"/>
                <a:cs typeface="Arial" panose="020B0604020202020204" pitchFamily="34" charset="0"/>
              </a:rPr>
              <a:t>Nand</a:t>
            </a:r>
            <a:r>
              <a:rPr lang="en-US" altLang="en-US" sz="1500" dirty="0">
                <a:latin typeface="Comic Sans MS" panose="030F0902030302020204" pitchFamily="66" charset="0"/>
                <a:cs typeface="Arial" panose="020B0604020202020204" pitchFamily="34" charset="0"/>
              </a:rPr>
              <a:t> alone</a:t>
            </a:r>
          </a:p>
          <a:p>
            <a:pPr>
              <a:lnSpc>
                <a:spcPct val="90000"/>
              </a:lnSpc>
              <a:spcBef>
                <a:spcPct val="70000"/>
              </a:spcBef>
              <a:spcAft>
                <a:spcPct val="70000"/>
              </a:spcAft>
              <a:buClr>
                <a:srgbClr val="006600"/>
              </a:buClr>
              <a:buSzPct val="85000"/>
              <a:buFont typeface="Wingdings" pitchFamily="2" charset="2"/>
              <a:buChar char="n"/>
            </a:pPr>
            <a:r>
              <a:rPr lang="en-US" altLang="en-US" sz="1500" dirty="0" err="1">
                <a:latin typeface="Comic Sans MS" panose="030F0902030302020204" pitchFamily="66" charset="0"/>
                <a:cs typeface="Arial" panose="020B0604020202020204" pitchFamily="34" charset="0"/>
              </a:rPr>
              <a:t>Nand</a:t>
            </a:r>
            <a:r>
              <a:rPr lang="en-US" altLang="en-US" sz="1500" dirty="0">
                <a:latin typeface="Comic Sans MS" panose="030F0902030302020204" pitchFamily="66" charset="0"/>
                <a:cs typeface="Arial" panose="020B0604020202020204" pitchFamily="34" charset="0"/>
              </a:rPr>
              <a:t> is called a </a:t>
            </a:r>
            <a:r>
              <a:rPr lang="en-US" altLang="en-US" sz="1500" dirty="0">
                <a:solidFill>
                  <a:srgbClr val="FF0000"/>
                </a:solidFill>
                <a:latin typeface="Comic Sans MS" panose="030F0902030302020204" pitchFamily="66" charset="0"/>
                <a:cs typeface="Arial" panose="020B0604020202020204" pitchFamily="34" charset="0"/>
              </a:rPr>
              <a:t>Universal</a:t>
            </a:r>
            <a:r>
              <a:rPr lang="en-US" altLang="en-US" sz="1500" dirty="0">
                <a:latin typeface="Comic Sans MS" panose="030F0902030302020204" pitchFamily="66" charset="0"/>
                <a:cs typeface="Arial" panose="020B0604020202020204" pitchFamily="34" charset="0"/>
              </a:rPr>
              <a:t> Component (Search literature on the technical definition of </a:t>
            </a:r>
            <a:r>
              <a:rPr lang="en-US" altLang="en-US" sz="1500" dirty="0">
                <a:solidFill>
                  <a:srgbClr val="FF0000"/>
                </a:solidFill>
                <a:latin typeface="Comic Sans MS" panose="030F0902030302020204" pitchFamily="66" charset="0"/>
                <a:cs typeface="Arial" panose="020B0604020202020204" pitchFamily="34" charset="0"/>
              </a:rPr>
              <a:t>Universal Component</a:t>
            </a:r>
            <a:r>
              <a:rPr lang="en-US" altLang="en-US" sz="1500" dirty="0">
                <a:latin typeface="Comic Sans MS" panose="030F0902030302020204" pitchFamily="66" charset="0"/>
                <a:cs typeface="Arial" panose="020B0604020202020204" pitchFamily="34" charset="0"/>
              </a:rPr>
              <a:t>)</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Both Boolean values and operations can be expressed in Functional Terms (lambda expressions)</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Universal building blocks,</a:t>
            </a:r>
            <a:br>
              <a:rPr lang="en-US" altLang="en-US" sz="1500" dirty="0">
                <a:latin typeface="Comic Sans MS" panose="030F0902030302020204" pitchFamily="66" charset="0"/>
                <a:cs typeface="Arial" panose="020B0604020202020204" pitchFamily="34" charset="0"/>
              </a:rPr>
            </a:br>
            <a:r>
              <a:rPr lang="en-US" altLang="en-US" sz="1500" dirty="0">
                <a:latin typeface="Comic Sans MS" panose="030F0902030302020204" pitchFamily="66" charset="0"/>
                <a:cs typeface="Arial" panose="020B0604020202020204" pitchFamily="34" charset="0"/>
              </a:rPr>
              <a:t>can be expressed in many languages</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Information and Energy are inseparable</a:t>
            </a:r>
          </a:p>
        </p:txBody>
      </p:sp>
      <p:pic>
        <p:nvPicPr>
          <p:cNvPr id="5" name="Picture 2">
            <a:hlinkClick r:id="rId3"/>
            <a:extLst>
              <a:ext uri="{FF2B5EF4-FFF2-40B4-BE49-F238E27FC236}">
                <a16:creationId xmlns:a16="http://schemas.microsoft.com/office/drawing/2014/main" id="{D208E6A5-8A68-F94B-A58E-67D12E15DB7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87999" y="2811863"/>
            <a:ext cx="1423292" cy="203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626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594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594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594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594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959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59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pPr algn="ctr"/>
            <a:r>
              <a:rPr lang="en-US" altLang="zh-CN" sz="2400" dirty="0">
                <a:latin typeface="Arial" panose="020B0604020202020204" pitchFamily="34" charset="0"/>
              </a:rPr>
              <a:t>Classics in Computational Thinking</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2" name="Picture 1">
            <a:hlinkClick r:id="rId3"/>
            <a:extLst>
              <a:ext uri="{FF2B5EF4-FFF2-40B4-BE49-F238E27FC236}">
                <a16:creationId xmlns:a16="http://schemas.microsoft.com/office/drawing/2014/main" id="{6BD8F075-030D-9246-BD22-553BA3276D59}"/>
              </a:ext>
            </a:extLst>
          </p:cNvPr>
          <p:cNvPicPr>
            <a:picLocks noChangeAspect="1"/>
          </p:cNvPicPr>
          <p:nvPr/>
        </p:nvPicPr>
        <p:blipFill>
          <a:blip r:embed="rId4"/>
          <a:stretch>
            <a:fillRect/>
          </a:stretch>
        </p:blipFill>
        <p:spPr>
          <a:xfrm>
            <a:off x="345281" y="1062335"/>
            <a:ext cx="2405364" cy="3619500"/>
          </a:xfrm>
          <a:prstGeom prst="rect">
            <a:avLst/>
          </a:prstGeom>
        </p:spPr>
      </p:pic>
      <p:pic>
        <p:nvPicPr>
          <p:cNvPr id="3" name="Picture 2">
            <a:hlinkClick r:id="rId5"/>
            <a:extLst>
              <a:ext uri="{FF2B5EF4-FFF2-40B4-BE49-F238E27FC236}">
                <a16:creationId xmlns:a16="http://schemas.microsoft.com/office/drawing/2014/main" id="{5BE801DE-43D5-734B-9BCA-DAA9C62D69CC}"/>
              </a:ext>
            </a:extLst>
          </p:cNvPr>
          <p:cNvPicPr>
            <a:picLocks noChangeAspect="1"/>
          </p:cNvPicPr>
          <p:nvPr/>
        </p:nvPicPr>
        <p:blipFill>
          <a:blip r:embed="rId6"/>
          <a:stretch>
            <a:fillRect/>
          </a:stretch>
        </p:blipFill>
        <p:spPr>
          <a:xfrm>
            <a:off x="3196052" y="1062335"/>
            <a:ext cx="2346540" cy="3619500"/>
          </a:xfrm>
          <a:prstGeom prst="rect">
            <a:avLst/>
          </a:prstGeom>
        </p:spPr>
      </p:pic>
      <p:pic>
        <p:nvPicPr>
          <p:cNvPr id="5" name="Picture 4">
            <a:extLst>
              <a:ext uri="{FF2B5EF4-FFF2-40B4-BE49-F238E27FC236}">
                <a16:creationId xmlns:a16="http://schemas.microsoft.com/office/drawing/2014/main" id="{CEB9241D-7CB8-E840-A19D-780DF1516C7D}"/>
              </a:ext>
            </a:extLst>
          </p:cNvPr>
          <p:cNvPicPr>
            <a:picLocks noChangeAspect="1"/>
          </p:cNvPicPr>
          <p:nvPr/>
        </p:nvPicPr>
        <p:blipFill>
          <a:blip r:embed="rId7"/>
          <a:stretch>
            <a:fillRect/>
          </a:stretch>
        </p:blipFill>
        <p:spPr>
          <a:xfrm>
            <a:off x="5987999" y="1062335"/>
            <a:ext cx="2968675" cy="3619500"/>
          </a:xfrm>
          <a:prstGeom prst="rect">
            <a:avLst/>
          </a:prstGeom>
        </p:spPr>
      </p:pic>
      <p:sp>
        <p:nvSpPr>
          <p:cNvPr id="6" name="TextBox 5">
            <a:extLst>
              <a:ext uri="{FF2B5EF4-FFF2-40B4-BE49-F238E27FC236}">
                <a16:creationId xmlns:a16="http://schemas.microsoft.com/office/drawing/2014/main" id="{12F8A52F-FA00-7145-838B-99D27A958198}"/>
              </a:ext>
            </a:extLst>
          </p:cNvPr>
          <p:cNvSpPr txBox="1"/>
          <p:nvPr/>
        </p:nvSpPr>
        <p:spPr>
          <a:xfrm>
            <a:off x="459782" y="4730968"/>
            <a:ext cx="5202514" cy="292388"/>
          </a:xfrm>
          <a:prstGeom prst="rect">
            <a:avLst/>
          </a:prstGeom>
          <a:noFill/>
        </p:spPr>
        <p:txBody>
          <a:bodyPr wrap="none" rtlCol="0">
            <a:spAutoFit/>
          </a:bodyPr>
          <a:lstStyle/>
          <a:p>
            <a:r>
              <a:rPr lang="en-US" dirty="0">
                <a:hlinkClick r:id="rId3"/>
              </a:rPr>
              <a:t>https://</a:t>
            </a:r>
            <a:r>
              <a:rPr lang="en-US" dirty="0" err="1">
                <a:hlinkClick r:id="rId3"/>
              </a:rPr>
              <a:t>mitpress.mit.edu</a:t>
            </a:r>
            <a:r>
              <a:rPr lang="en-US" dirty="0">
                <a:hlinkClick r:id="rId3"/>
              </a:rPr>
              <a:t>/sites/default/files/</a:t>
            </a:r>
            <a:r>
              <a:rPr lang="en-US" dirty="0" err="1">
                <a:hlinkClick r:id="rId3"/>
              </a:rPr>
              <a:t>sicp</a:t>
            </a:r>
            <a:r>
              <a:rPr lang="en-US" dirty="0">
                <a:hlinkClick r:id="rId3"/>
              </a:rPr>
              <a:t>/full-text/book/</a:t>
            </a:r>
            <a:r>
              <a:rPr lang="en-US" dirty="0" err="1">
                <a:hlinkClick r:id="rId3"/>
              </a:rPr>
              <a:t>book.html</a:t>
            </a:r>
            <a:endParaRPr lang="en-TW" dirty="0"/>
          </a:p>
        </p:txBody>
      </p:sp>
    </p:spTree>
    <p:extLst>
      <p:ext uri="{BB962C8B-B14F-4D97-AF65-F5344CB8AC3E}">
        <p14:creationId xmlns:p14="http://schemas.microsoft.com/office/powerpoint/2010/main" val="2159648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What kind of Computation is Human Cognition?</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6" name="Picture 5">
            <a:hlinkClick r:id="rId3"/>
            <a:extLst>
              <a:ext uri="{FF2B5EF4-FFF2-40B4-BE49-F238E27FC236}">
                <a16:creationId xmlns:a16="http://schemas.microsoft.com/office/drawing/2014/main" id="{A2B93B24-E4E3-3D41-891D-DEE5317A5C79}"/>
              </a:ext>
            </a:extLst>
          </p:cNvPr>
          <p:cNvPicPr>
            <a:picLocks noChangeAspect="1"/>
          </p:cNvPicPr>
          <p:nvPr/>
        </p:nvPicPr>
        <p:blipFill>
          <a:blip r:embed="rId4"/>
          <a:stretch>
            <a:fillRect/>
          </a:stretch>
        </p:blipFill>
        <p:spPr>
          <a:xfrm>
            <a:off x="230981" y="1012775"/>
            <a:ext cx="5517243" cy="3541789"/>
          </a:xfrm>
          <a:prstGeom prst="rect">
            <a:avLst/>
          </a:prstGeom>
        </p:spPr>
      </p:pic>
      <p:pic>
        <p:nvPicPr>
          <p:cNvPr id="7" name="Picture 6">
            <a:hlinkClick r:id="rId5"/>
            <a:extLst>
              <a:ext uri="{FF2B5EF4-FFF2-40B4-BE49-F238E27FC236}">
                <a16:creationId xmlns:a16="http://schemas.microsoft.com/office/drawing/2014/main" id="{6587AD15-FF95-1A46-973B-F7A16FA4CDAC}"/>
              </a:ext>
            </a:extLst>
          </p:cNvPr>
          <p:cNvPicPr>
            <a:picLocks noChangeAspect="1"/>
          </p:cNvPicPr>
          <p:nvPr/>
        </p:nvPicPr>
        <p:blipFill>
          <a:blip r:embed="rId6"/>
          <a:stretch>
            <a:fillRect/>
          </a:stretch>
        </p:blipFill>
        <p:spPr>
          <a:xfrm>
            <a:off x="5091500" y="2114774"/>
            <a:ext cx="4246075" cy="2725764"/>
          </a:xfrm>
          <a:prstGeom prst="rect">
            <a:avLst/>
          </a:prstGeom>
        </p:spPr>
      </p:pic>
    </p:spTree>
    <p:extLst>
      <p:ext uri="{BB962C8B-B14F-4D97-AF65-F5344CB8AC3E}">
        <p14:creationId xmlns:p14="http://schemas.microsoft.com/office/powerpoint/2010/main" val="1986727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597472"/>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Counting and Abstract Counting</a:t>
            </a:r>
            <a:endParaRPr dirty="0"/>
          </a:p>
        </p:txBody>
      </p:sp>
      <p:pic>
        <p:nvPicPr>
          <p:cNvPr id="3" name="Picture 2">
            <a:hlinkClick r:id="rId3"/>
            <a:extLst>
              <a:ext uri="{FF2B5EF4-FFF2-40B4-BE49-F238E27FC236}">
                <a16:creationId xmlns:a16="http://schemas.microsoft.com/office/drawing/2014/main" id="{95E1CD39-FC7F-A749-BF37-0312C65BD6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27250" y="1748429"/>
            <a:ext cx="4889500" cy="195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5"/>
            <a:extLst>
              <a:ext uri="{FF2B5EF4-FFF2-40B4-BE49-F238E27FC236}">
                <a16:creationId xmlns:a16="http://schemas.microsoft.com/office/drawing/2014/main" id="{04CE7E84-F3D3-4D41-9136-FA20794AA3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0922" y="2875402"/>
            <a:ext cx="1222441" cy="1839483"/>
          </a:xfrm>
          <a:prstGeom prst="rect">
            <a:avLst/>
          </a:prstGeom>
        </p:spPr>
      </p:pic>
    </p:spTree>
    <p:extLst>
      <p:ext uri="{BB962C8B-B14F-4D97-AF65-F5344CB8AC3E}">
        <p14:creationId xmlns:p14="http://schemas.microsoft.com/office/powerpoint/2010/main" val="3688688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The other kinds of Computing Hardware</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6" name="Picture 5">
            <a:extLst>
              <a:ext uri="{FF2B5EF4-FFF2-40B4-BE49-F238E27FC236}">
                <a16:creationId xmlns:a16="http://schemas.microsoft.com/office/drawing/2014/main" id="{4D11F6D9-A12C-7145-A150-CF6889FBF634}"/>
              </a:ext>
            </a:extLst>
          </p:cNvPr>
          <p:cNvPicPr>
            <a:picLocks noChangeAspect="1"/>
          </p:cNvPicPr>
          <p:nvPr/>
        </p:nvPicPr>
        <p:blipFill>
          <a:blip r:embed="rId3"/>
          <a:stretch>
            <a:fillRect/>
          </a:stretch>
        </p:blipFill>
        <p:spPr>
          <a:xfrm>
            <a:off x="1116170" y="1026172"/>
            <a:ext cx="6911660" cy="3842998"/>
          </a:xfrm>
          <a:prstGeom prst="rect">
            <a:avLst/>
          </a:prstGeom>
        </p:spPr>
      </p:pic>
    </p:spTree>
    <p:extLst>
      <p:ext uri="{BB962C8B-B14F-4D97-AF65-F5344CB8AC3E}">
        <p14:creationId xmlns:p14="http://schemas.microsoft.com/office/powerpoint/2010/main" val="3446004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Computational Thinking in Biology: </a:t>
            </a:r>
            <a:r>
              <a:rPr lang="en-US" altLang="zh-CN" sz="2400" dirty="0">
                <a:solidFill>
                  <a:srgbClr val="FF0000"/>
                </a:solidFill>
                <a:latin typeface="Arial" panose="020B0604020202020204" pitchFamily="34" charset="0"/>
              </a:rPr>
              <a:t>Quines</a:t>
            </a:r>
            <a:endParaRPr lang="zh-CN" altLang="en-US" sz="2400" dirty="0">
              <a:solidFill>
                <a:srgbClr val="FF0000"/>
              </a:solidFill>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2" name="Picture 1">
            <a:hlinkClick r:id="rId3"/>
            <a:extLst>
              <a:ext uri="{FF2B5EF4-FFF2-40B4-BE49-F238E27FC236}">
                <a16:creationId xmlns:a16="http://schemas.microsoft.com/office/drawing/2014/main" id="{7E01FD2B-C20D-FD4B-AB17-1E6CDBD92A87}"/>
              </a:ext>
            </a:extLst>
          </p:cNvPr>
          <p:cNvPicPr>
            <a:picLocks noChangeAspect="1"/>
          </p:cNvPicPr>
          <p:nvPr/>
        </p:nvPicPr>
        <p:blipFill>
          <a:blip r:embed="rId4"/>
          <a:stretch>
            <a:fillRect/>
          </a:stretch>
        </p:blipFill>
        <p:spPr>
          <a:xfrm>
            <a:off x="1443273" y="819925"/>
            <a:ext cx="6257454" cy="3959363"/>
          </a:xfrm>
          <a:prstGeom prst="rect">
            <a:avLst/>
          </a:prstGeom>
        </p:spPr>
      </p:pic>
      <p:pic>
        <p:nvPicPr>
          <p:cNvPr id="3" name="Picture 2">
            <a:extLst>
              <a:ext uri="{FF2B5EF4-FFF2-40B4-BE49-F238E27FC236}">
                <a16:creationId xmlns:a16="http://schemas.microsoft.com/office/drawing/2014/main" id="{FDF15FF4-D57D-8948-8CAF-CC77AE59169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25193" y="2191383"/>
            <a:ext cx="2751068" cy="1757290"/>
          </a:xfrm>
          <a:prstGeom prst="rect">
            <a:avLst/>
          </a:prstGeom>
        </p:spPr>
      </p:pic>
      <p:sp>
        <p:nvSpPr>
          <p:cNvPr id="5" name="TextBox 4">
            <a:extLst>
              <a:ext uri="{FF2B5EF4-FFF2-40B4-BE49-F238E27FC236}">
                <a16:creationId xmlns:a16="http://schemas.microsoft.com/office/drawing/2014/main" id="{0B6B36EE-5269-624A-BB83-53F39D077030}"/>
              </a:ext>
            </a:extLst>
          </p:cNvPr>
          <p:cNvSpPr txBox="1"/>
          <p:nvPr/>
        </p:nvSpPr>
        <p:spPr>
          <a:xfrm>
            <a:off x="6357534" y="2948399"/>
            <a:ext cx="2731838" cy="523220"/>
          </a:xfrm>
          <a:prstGeom prst="rect">
            <a:avLst/>
          </a:prstGeom>
          <a:noFill/>
        </p:spPr>
        <p:txBody>
          <a:bodyPr wrap="none" rtlCol="0">
            <a:spAutoFit/>
          </a:bodyPr>
          <a:lstStyle/>
          <a:p>
            <a:r>
              <a:rPr lang="en-US" dirty="0"/>
              <a:t>s='s=%</a:t>
            </a:r>
            <a:r>
              <a:rPr lang="en-US" dirty="0" err="1"/>
              <a:t>r;print</a:t>
            </a:r>
            <a:r>
              <a:rPr lang="en-US" dirty="0"/>
              <a:t>(s%%s)';print(</a:t>
            </a:r>
            <a:r>
              <a:rPr lang="en-US" dirty="0" err="1"/>
              <a:t>s%s</a:t>
            </a:r>
            <a:r>
              <a:rPr lang="en-US" dirty="0"/>
              <a:t>)</a:t>
            </a:r>
          </a:p>
          <a:p>
            <a:endParaRPr lang="en-TW" dirty="0"/>
          </a:p>
        </p:txBody>
      </p:sp>
      <p:sp>
        <p:nvSpPr>
          <p:cNvPr id="8" name="TextBox 7">
            <a:extLst>
              <a:ext uri="{FF2B5EF4-FFF2-40B4-BE49-F238E27FC236}">
                <a16:creationId xmlns:a16="http://schemas.microsoft.com/office/drawing/2014/main" id="{3EE9FE7E-449D-CF4A-BEF5-8A235284C04F}"/>
              </a:ext>
            </a:extLst>
          </p:cNvPr>
          <p:cNvSpPr txBox="1"/>
          <p:nvPr/>
        </p:nvSpPr>
        <p:spPr>
          <a:xfrm>
            <a:off x="6364120" y="3210009"/>
            <a:ext cx="2451312" cy="738664"/>
          </a:xfrm>
          <a:prstGeom prst="rect">
            <a:avLst/>
          </a:prstGeom>
          <a:noFill/>
        </p:spPr>
        <p:txBody>
          <a:bodyPr wrap="none" rtlCol="0">
            <a:spAutoFit/>
          </a:bodyPr>
          <a:lstStyle/>
          <a:p>
            <a:r>
              <a:rPr lang="en-US" dirty="0"/>
              <a:t>t='';s='t=input()or t;\</a:t>
            </a:r>
          </a:p>
          <a:p>
            <a:r>
              <a:rPr lang="en-US" dirty="0"/>
              <a:t>print(</a:t>
            </a:r>
            <a:r>
              <a:rPr lang="en-US" dirty="0" err="1"/>
              <a:t>f"t</a:t>
            </a:r>
            <a:r>
              <a:rPr lang="en-US" dirty="0"/>
              <a:t>={</a:t>
            </a:r>
            <a:r>
              <a:rPr lang="en-US" dirty="0" err="1"/>
              <a:t>repr</a:t>
            </a:r>
            <a:r>
              <a:rPr lang="en-US" dirty="0"/>
              <a:t>(t)};s={</a:t>
            </a:r>
            <a:r>
              <a:rPr lang="en-US" dirty="0" err="1"/>
              <a:t>repr</a:t>
            </a:r>
            <a:r>
              <a:rPr lang="en-US" dirty="0"/>
              <a:t>(s)};\</a:t>
            </a:r>
          </a:p>
          <a:p>
            <a:r>
              <a:rPr lang="en-US" dirty="0"/>
              <a:t>exec(s)#{t}")';exec(s)#</a:t>
            </a:r>
          </a:p>
        </p:txBody>
      </p:sp>
    </p:spTree>
    <p:extLst>
      <p:ext uri="{BB962C8B-B14F-4D97-AF65-F5344CB8AC3E}">
        <p14:creationId xmlns:p14="http://schemas.microsoft.com/office/powerpoint/2010/main" val="522093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0" name="Picture 14" descr="Bouquet">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44014" y="831691"/>
            <a:ext cx="5724525" cy="4004072"/>
          </a:xfrm>
          <a:prstGeom prst="rect">
            <a:avLst/>
          </a:prstGeom>
          <a:noFill/>
          <a:ln>
            <a:noFill/>
          </a:ln>
          <a:effectLst/>
          <a:extLst>
            <a:ext uri="{909E8E84-426E-40dd-AFC4-6F175D3DCCD1}">
              <a14:hiddenFill xmlns:a14="http://schemas.microsoft.com/office/drawing/2010/main" xmlns="">
                <a:blipFill dpi="0" rotWithShape="0">
                  <a:blip/>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23907" name="AutoShape 6"/>
          <p:cNvSpPr>
            <a:spLocks noChangeArrowheads="1"/>
          </p:cNvSpPr>
          <p:nvPr/>
        </p:nvSpPr>
        <p:spPr bwMode="auto">
          <a:xfrm>
            <a:off x="5760244" y="3921920"/>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pPr>
            <a:endParaRPr lang="en-US" altLang="zh-CN" sz="1800">
              <a:solidFill>
                <a:prstClr val="black"/>
              </a:solidFill>
            </a:endParaRPr>
          </a:p>
        </p:txBody>
      </p:sp>
      <p:sp>
        <p:nvSpPr>
          <p:cNvPr id="123908" name="Rectangle 7"/>
          <p:cNvSpPr>
            <a:spLocks noChangeArrowheads="1"/>
          </p:cNvSpPr>
          <p:nvPr/>
        </p:nvSpPr>
        <p:spPr bwMode="auto">
          <a:xfrm>
            <a:off x="5112545" y="1437086"/>
            <a:ext cx="1512094" cy="3024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ct val="60000"/>
              </a:spcBef>
              <a:spcAft>
                <a:spcPts val="0"/>
              </a:spcAft>
              <a:buClr>
                <a:srgbClr val="006600"/>
              </a:buClr>
              <a:buSzPct val="100000"/>
            </a:pPr>
            <a:r>
              <a:rPr lang="en-US" altLang="zh-CN" sz="1200">
                <a:solidFill>
                  <a:prstClr val="black"/>
                </a:solidFill>
                <a:latin typeface="Comic Sans MS" panose="030F0702030302020204" pitchFamily="66" charset="0"/>
              </a:rPr>
              <a:t>Project 1 web site</a:t>
            </a:r>
          </a:p>
        </p:txBody>
      </p:sp>
      <p:sp>
        <p:nvSpPr>
          <p:cNvPr id="123909" name="Rectangle 10"/>
          <p:cNvSpPr>
            <a:spLocks noChangeArrowheads="1"/>
          </p:cNvSpPr>
          <p:nvPr/>
        </p:nvSpPr>
        <p:spPr bwMode="auto">
          <a:xfrm>
            <a:off x="6274594" y="3706417"/>
            <a:ext cx="1106091" cy="3024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ct val="60000"/>
              </a:spcBef>
              <a:spcAft>
                <a:spcPts val="0"/>
              </a:spcAft>
              <a:buClr>
                <a:srgbClr val="006600"/>
              </a:buClr>
              <a:buSzPct val="100000"/>
            </a:pPr>
            <a:r>
              <a:rPr lang="en-US" altLang="zh-CN" sz="1050">
                <a:solidFill>
                  <a:srgbClr val="000000"/>
                </a:solidFill>
                <a:latin typeface="Courier New" panose="02070309020205020404" pitchFamily="49" charset="0"/>
                <a:cs typeface="Courier New" panose="02070309020205020404" pitchFamily="49" charset="0"/>
              </a:rPr>
              <a:t>And.hdl</a:t>
            </a:r>
            <a:r>
              <a:rPr lang="en-US" altLang="zh-CN" sz="1200">
                <a:solidFill>
                  <a:prstClr val="black"/>
                </a:solidFill>
                <a:latin typeface="Comic Sans MS" panose="030F0702030302020204" pitchFamily="66" charset="0"/>
              </a:rPr>
              <a:t> , </a:t>
            </a:r>
            <a:r>
              <a:rPr lang="en-US" altLang="zh-CN" sz="1050">
                <a:solidFill>
                  <a:srgbClr val="000000"/>
                </a:solidFill>
                <a:latin typeface="Courier New" panose="02070309020205020404" pitchFamily="49" charset="0"/>
                <a:cs typeface="Courier New" panose="02070309020205020404" pitchFamily="49" charset="0"/>
              </a:rPr>
              <a:t>And.tst</a:t>
            </a:r>
            <a:r>
              <a:rPr lang="en-US" altLang="zh-CN" sz="1200">
                <a:solidFill>
                  <a:prstClr val="black"/>
                </a:solidFill>
                <a:latin typeface="Comic Sans MS" panose="030F0702030302020204" pitchFamily="66" charset="0"/>
              </a:rPr>
              <a:t> , </a:t>
            </a:r>
            <a:r>
              <a:rPr lang="en-US" altLang="zh-CN" sz="1050">
                <a:solidFill>
                  <a:srgbClr val="000000"/>
                </a:solidFill>
                <a:latin typeface="Courier New" panose="02070309020205020404" pitchFamily="49" charset="0"/>
                <a:cs typeface="Courier New" panose="02070309020205020404" pitchFamily="49" charset="0"/>
              </a:rPr>
              <a:t>And.cmp</a:t>
            </a:r>
            <a:r>
              <a:rPr lang="en-US" altLang="zh-CN" sz="1200">
                <a:solidFill>
                  <a:prstClr val="black"/>
                </a:solidFill>
                <a:latin typeface="Comic Sans MS" panose="030F0702030302020204" pitchFamily="66" charset="0"/>
              </a:rPr>
              <a:t> files</a:t>
            </a:r>
          </a:p>
        </p:txBody>
      </p:sp>
      <p:sp>
        <p:nvSpPr>
          <p:cNvPr id="123910" name="AutoShape 6"/>
          <p:cNvSpPr>
            <a:spLocks noChangeArrowheads="1"/>
          </p:cNvSpPr>
          <p:nvPr/>
        </p:nvSpPr>
        <p:spPr bwMode="auto">
          <a:xfrm>
            <a:off x="4564967" y="1631157"/>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pPr>
            <a:endParaRPr lang="en-US" altLang="zh-CN" sz="1800">
              <a:solidFill>
                <a:prstClr val="black"/>
              </a:solidFill>
            </a:endParaRPr>
          </a:p>
        </p:txBody>
      </p:sp>
      <p:sp>
        <p:nvSpPr>
          <p:cNvPr id="17" name="文本框 16"/>
          <p:cNvSpPr txBox="1"/>
          <p:nvPr/>
        </p:nvSpPr>
        <p:spPr>
          <a:xfrm>
            <a:off x="762000" y="302962"/>
            <a:ext cx="838200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How do you know that you are </a:t>
            </a:r>
            <a:r>
              <a:rPr lang="en-US" altLang="zh-CN" sz="2400" dirty="0">
                <a:solidFill>
                  <a:srgbClr val="FF0000"/>
                </a:solidFill>
                <a:latin typeface="Arial" panose="020B0604020202020204" pitchFamily="34" charset="0"/>
                <a:ea typeface="等线" charset="-122"/>
              </a:rPr>
              <a:t>right</a:t>
            </a:r>
            <a:r>
              <a:rPr lang="en-US" altLang="zh-CN" sz="2400" dirty="0">
                <a:solidFill>
                  <a:prstClr val="black"/>
                </a:solidFill>
                <a:latin typeface="Arial" panose="020B0604020202020204" pitchFamily="34" charset="0"/>
                <a:ea typeface="等线" charset="-122"/>
              </a:rPr>
              <a:t>? </a:t>
            </a:r>
            <a:r>
              <a:rPr lang="en-US" altLang="zh-CN" sz="1050" dirty="0">
                <a:solidFill>
                  <a:prstClr val="black"/>
                </a:solidFill>
                <a:latin typeface="Arial" panose="020B0604020202020204" pitchFamily="34" charset="0"/>
                <a:ea typeface="等线" charset="-122"/>
              </a:rPr>
              <a:t>www.nand2tetris.org</a:t>
            </a:r>
            <a:endParaRPr lang="zh-CN" altLang="en-US" sz="1800"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716318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031240" y="282642"/>
            <a:ext cx="7081520" cy="461665"/>
          </a:xfrm>
          <a:prstGeom prst="rect">
            <a:avLst/>
          </a:prstGeom>
          <a:noFill/>
        </p:spPr>
        <p:txBody>
          <a:bodyPr wrap="square" rtlCol="0">
            <a:spAutoFit/>
          </a:bodyPr>
          <a:lstStyle/>
          <a:p>
            <a:pPr marL="0" lvl="1" indent="0" algn="ctr"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Homework assistance and Self-Study Guidance</a:t>
            </a:r>
            <a:endParaRPr lang="zh-CN" altLang="en-US" sz="1800" kern="0" dirty="0">
              <a:solidFill>
                <a:srgbClr val="3A3A3A"/>
              </a:solidFill>
              <a:latin typeface="黑体" panose="02010609060101010101" pitchFamily="49" charset="-122"/>
              <a:ea typeface="黑体" panose="02010609060101010101" pitchFamily="49" charset="-122"/>
            </a:endParaRPr>
          </a:p>
        </p:txBody>
      </p:sp>
      <p:pic>
        <p:nvPicPr>
          <p:cNvPr id="2" name="Picture 1">
            <a:hlinkClick r:id="rId3"/>
            <a:extLst>
              <a:ext uri="{FF2B5EF4-FFF2-40B4-BE49-F238E27FC236}">
                <a16:creationId xmlns:a16="http://schemas.microsoft.com/office/drawing/2014/main" id="{8281949A-C635-7F4A-B090-B519CC7D1754}"/>
              </a:ext>
            </a:extLst>
          </p:cNvPr>
          <p:cNvPicPr>
            <a:picLocks noChangeAspect="1"/>
          </p:cNvPicPr>
          <p:nvPr/>
        </p:nvPicPr>
        <p:blipFill>
          <a:blip r:embed="rId4"/>
          <a:stretch>
            <a:fillRect/>
          </a:stretch>
        </p:blipFill>
        <p:spPr>
          <a:xfrm>
            <a:off x="650240" y="1052938"/>
            <a:ext cx="4150737" cy="3267602"/>
          </a:xfrm>
          <a:prstGeom prst="rect">
            <a:avLst/>
          </a:prstGeom>
        </p:spPr>
      </p:pic>
      <p:pic>
        <p:nvPicPr>
          <p:cNvPr id="3" name="Picture 2">
            <a:extLst>
              <a:ext uri="{FF2B5EF4-FFF2-40B4-BE49-F238E27FC236}">
                <a16:creationId xmlns:a16="http://schemas.microsoft.com/office/drawing/2014/main" id="{3DDAE09D-F805-A542-A368-4966DE4ACF7C}"/>
              </a:ext>
            </a:extLst>
          </p:cNvPr>
          <p:cNvPicPr>
            <a:picLocks noChangeAspect="1"/>
          </p:cNvPicPr>
          <p:nvPr/>
        </p:nvPicPr>
        <p:blipFill>
          <a:blip r:embed="rId5"/>
          <a:stretch>
            <a:fillRect/>
          </a:stretch>
        </p:blipFill>
        <p:spPr>
          <a:xfrm>
            <a:off x="2795996" y="2852291"/>
            <a:ext cx="1776004" cy="1097893"/>
          </a:xfrm>
          <a:prstGeom prst="rect">
            <a:avLst/>
          </a:prstGeom>
        </p:spPr>
      </p:pic>
      <p:pic>
        <p:nvPicPr>
          <p:cNvPr id="4" name="Picture 3">
            <a:hlinkClick r:id="rId6"/>
            <a:extLst>
              <a:ext uri="{FF2B5EF4-FFF2-40B4-BE49-F238E27FC236}">
                <a16:creationId xmlns:a16="http://schemas.microsoft.com/office/drawing/2014/main" id="{5BDBCABA-532F-EA49-A5E8-D6BC6CFEE4FC}"/>
              </a:ext>
            </a:extLst>
          </p:cNvPr>
          <p:cNvPicPr>
            <a:picLocks noChangeAspect="1"/>
          </p:cNvPicPr>
          <p:nvPr/>
        </p:nvPicPr>
        <p:blipFill>
          <a:blip r:embed="rId7"/>
          <a:stretch>
            <a:fillRect/>
          </a:stretch>
        </p:blipFill>
        <p:spPr>
          <a:xfrm>
            <a:off x="4997790" y="1287125"/>
            <a:ext cx="3668690" cy="2619008"/>
          </a:xfrm>
          <a:prstGeom prst="rect">
            <a:avLst/>
          </a:prstGeom>
        </p:spPr>
      </p:pic>
      <p:sp>
        <p:nvSpPr>
          <p:cNvPr id="5" name="TextBox 4">
            <a:extLst>
              <a:ext uri="{FF2B5EF4-FFF2-40B4-BE49-F238E27FC236}">
                <a16:creationId xmlns:a16="http://schemas.microsoft.com/office/drawing/2014/main" id="{58F4948D-3800-BA45-9BF2-A10C0494C629}"/>
              </a:ext>
            </a:extLst>
          </p:cNvPr>
          <p:cNvSpPr txBox="1"/>
          <p:nvPr/>
        </p:nvSpPr>
        <p:spPr>
          <a:xfrm>
            <a:off x="4845854" y="4193582"/>
            <a:ext cx="3972562" cy="253916"/>
          </a:xfrm>
          <a:prstGeom prst="rect">
            <a:avLst/>
          </a:prstGeom>
          <a:noFill/>
        </p:spPr>
        <p:txBody>
          <a:bodyPr wrap="none" rtlCol="0">
            <a:spAutoFit/>
          </a:bodyPr>
          <a:lstStyle/>
          <a:p>
            <a:r>
              <a:rPr lang="en-US" sz="1050" dirty="0">
                <a:hlinkClick r:id="rId6"/>
              </a:rPr>
              <a:t>http://tecs-questions-and-answers-forum.32033.n3.nabble.com/</a:t>
            </a:r>
            <a:endParaRPr lang="en-TW" sz="1050" dirty="0"/>
          </a:p>
        </p:txBody>
      </p:sp>
    </p:spTree>
    <p:extLst>
      <p:ext uri="{BB962C8B-B14F-4D97-AF65-F5344CB8AC3E}">
        <p14:creationId xmlns:p14="http://schemas.microsoft.com/office/powerpoint/2010/main" val="3948453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474" y="485665"/>
            <a:ext cx="4147052" cy="572700"/>
          </a:xfrm>
        </p:spPr>
        <p:txBody>
          <a:bodyPr>
            <a:normAutofit fontScale="90000"/>
          </a:bodyPr>
          <a:lstStyle/>
          <a:p>
            <a:pPr algn="ctr"/>
            <a:r>
              <a:rPr lang="en-US" altLang="zh-CN" b="1" dirty="0" err="1"/>
              <a:t>Toyhouse</a:t>
            </a:r>
            <a:r>
              <a:rPr lang="en-US" altLang="zh-CN" b="1" dirty="0"/>
              <a:t> </a:t>
            </a:r>
            <a:r>
              <a:rPr lang="en-US" altLang="zh-CN" b="1" dirty="0" err="1"/>
              <a:t>Mediawiki</a:t>
            </a:r>
            <a:endParaRPr lang="en-US" altLang="zh-CN" b="1" dirty="0"/>
          </a:p>
        </p:txBody>
      </p:sp>
      <p:sp>
        <p:nvSpPr>
          <p:cNvPr id="5" name="文本占位符 4"/>
          <p:cNvSpPr>
            <a:spLocks noGrp="1"/>
          </p:cNvSpPr>
          <p:nvPr>
            <p:ph type="body" sz="quarter" idx="13"/>
          </p:nvPr>
        </p:nvSpPr>
        <p:spPr>
          <a:xfrm>
            <a:off x="2498474" y="4553218"/>
            <a:ext cx="4147052" cy="290513"/>
          </a:xfrm>
        </p:spPr>
        <p:txBody>
          <a:bodyPr/>
          <a:lstStyle/>
          <a:p>
            <a:pPr marL="114300" indent="0" algn="ctr">
              <a:buNone/>
            </a:pPr>
            <a:r>
              <a:rPr kumimoji="1" lang="en-US" altLang="zh-CN" dirty="0"/>
              <a:t>Please get an account on </a:t>
            </a:r>
            <a:r>
              <a:rPr kumimoji="1" lang="en-US" altLang="zh-CN" dirty="0" err="1"/>
              <a:t>ToyhouseWiki</a:t>
            </a:r>
            <a:r>
              <a:rPr kumimoji="1" lang="zh-CN" altLang="en-US" dirty="0"/>
              <a:t>：</a:t>
            </a:r>
            <a:r>
              <a:rPr kumimoji="1" lang="en-US" altLang="zh-CN" dirty="0">
                <a:hlinkClick r:id="rId3"/>
              </a:rPr>
              <a:t>http://toyhouse.wiki:81</a:t>
            </a:r>
            <a:endParaRPr kumimoji="1" lang="zh-CN" altLang="en-US" dirty="0"/>
          </a:p>
        </p:txBody>
      </p:sp>
      <p:pic>
        <p:nvPicPr>
          <p:cNvPr id="9" name="Picture 8">
            <a:hlinkClick r:id="rId4"/>
            <a:extLst>
              <a:ext uri="{FF2B5EF4-FFF2-40B4-BE49-F238E27FC236}">
                <a16:creationId xmlns:a16="http://schemas.microsoft.com/office/drawing/2014/main" id="{9D45565B-5FBB-D24A-AC55-324389C3A26B}"/>
              </a:ext>
            </a:extLst>
          </p:cNvPr>
          <p:cNvPicPr>
            <a:picLocks noChangeAspect="1"/>
          </p:cNvPicPr>
          <p:nvPr/>
        </p:nvPicPr>
        <p:blipFill>
          <a:blip r:embed="rId5"/>
          <a:stretch>
            <a:fillRect/>
          </a:stretch>
        </p:blipFill>
        <p:spPr>
          <a:xfrm>
            <a:off x="1918970" y="1180750"/>
            <a:ext cx="5306060" cy="3250082"/>
          </a:xfrm>
          <a:prstGeom prst="rect">
            <a:avLst/>
          </a:prstGeom>
        </p:spPr>
      </p:pic>
    </p:spTree>
    <p:extLst>
      <p:ext uri="{BB962C8B-B14F-4D97-AF65-F5344CB8AC3E}">
        <p14:creationId xmlns:p14="http://schemas.microsoft.com/office/powerpoint/2010/main" val="3398976448"/>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8474" y="485665"/>
            <a:ext cx="4147052" cy="572700"/>
          </a:xfrm>
        </p:spPr>
        <p:txBody>
          <a:bodyPr>
            <a:normAutofit fontScale="90000"/>
          </a:bodyPr>
          <a:lstStyle/>
          <a:p>
            <a:pPr algn="ctr"/>
            <a:r>
              <a:rPr lang="en-US" altLang="zh-CN" b="1" dirty="0"/>
              <a:t>Universal Gates</a:t>
            </a:r>
          </a:p>
        </p:txBody>
      </p:sp>
      <p:sp>
        <p:nvSpPr>
          <p:cNvPr id="5" name="文本占位符 4"/>
          <p:cNvSpPr>
            <a:spLocks noGrp="1"/>
          </p:cNvSpPr>
          <p:nvPr>
            <p:ph type="body" sz="quarter" idx="13"/>
          </p:nvPr>
        </p:nvSpPr>
        <p:spPr>
          <a:xfrm>
            <a:off x="1777194" y="4574989"/>
            <a:ext cx="5589612" cy="290513"/>
          </a:xfrm>
        </p:spPr>
        <p:txBody>
          <a:bodyPr/>
          <a:lstStyle/>
          <a:p>
            <a:pPr marL="114300" indent="0" algn="ctr">
              <a:buNone/>
            </a:pPr>
            <a:r>
              <a:rPr kumimoji="1" lang="en-US" altLang="zh-CN" dirty="0"/>
              <a:t>Video Last Accessed on Oct-25, 2020 </a:t>
            </a:r>
            <a:r>
              <a:rPr kumimoji="1" lang="en-US" altLang="zh-CN" dirty="0">
                <a:hlinkClick r:id="rId3"/>
              </a:rPr>
              <a:t>https://youtu.be/yLCFepQ_mAs</a:t>
            </a:r>
            <a:endParaRPr kumimoji="1" lang="zh-CN" altLang="en-US" dirty="0"/>
          </a:p>
        </p:txBody>
      </p:sp>
      <p:pic>
        <p:nvPicPr>
          <p:cNvPr id="3" name="Picture 2">
            <a:hlinkClick r:id="rId3"/>
            <a:extLst>
              <a:ext uri="{FF2B5EF4-FFF2-40B4-BE49-F238E27FC236}">
                <a16:creationId xmlns:a16="http://schemas.microsoft.com/office/drawing/2014/main" id="{AF4987D2-B070-B148-886D-1049F14D7B4D}"/>
              </a:ext>
            </a:extLst>
          </p:cNvPr>
          <p:cNvPicPr>
            <a:picLocks noChangeAspect="1"/>
          </p:cNvPicPr>
          <p:nvPr/>
        </p:nvPicPr>
        <p:blipFill>
          <a:blip r:embed="rId4"/>
          <a:stretch>
            <a:fillRect/>
          </a:stretch>
        </p:blipFill>
        <p:spPr>
          <a:xfrm>
            <a:off x="4572000" y="1349829"/>
            <a:ext cx="3878988" cy="2513383"/>
          </a:xfrm>
          <a:prstGeom prst="rect">
            <a:avLst/>
          </a:prstGeom>
        </p:spPr>
      </p:pic>
      <p:pic>
        <p:nvPicPr>
          <p:cNvPr id="4" name="Picture 3">
            <a:hlinkClick r:id="rId5"/>
            <a:extLst>
              <a:ext uri="{FF2B5EF4-FFF2-40B4-BE49-F238E27FC236}">
                <a16:creationId xmlns:a16="http://schemas.microsoft.com/office/drawing/2014/main" id="{BA01666F-2B2E-2047-91FD-839D0DCA37AD}"/>
              </a:ext>
            </a:extLst>
          </p:cNvPr>
          <p:cNvPicPr>
            <a:picLocks noChangeAspect="1"/>
          </p:cNvPicPr>
          <p:nvPr/>
        </p:nvPicPr>
        <p:blipFill>
          <a:blip r:embed="rId6"/>
          <a:stretch>
            <a:fillRect/>
          </a:stretch>
        </p:blipFill>
        <p:spPr>
          <a:xfrm>
            <a:off x="320126" y="1349829"/>
            <a:ext cx="3859988" cy="2513383"/>
          </a:xfrm>
          <a:prstGeom prst="rect">
            <a:avLst/>
          </a:prstGeom>
        </p:spPr>
      </p:pic>
    </p:spTree>
    <p:extLst>
      <p:ext uri="{BB962C8B-B14F-4D97-AF65-F5344CB8AC3E}">
        <p14:creationId xmlns:p14="http://schemas.microsoft.com/office/powerpoint/2010/main" val="369411478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CN" b="1" dirty="0"/>
              <a:t>Git</a:t>
            </a:r>
          </a:p>
        </p:txBody>
      </p:sp>
      <p:sp>
        <p:nvSpPr>
          <p:cNvPr id="6" name="内容占位符 5"/>
          <p:cNvSpPr>
            <a:spLocks noGrp="1"/>
          </p:cNvSpPr>
          <p:nvPr>
            <p:ph sz="half" idx="1"/>
          </p:nvPr>
        </p:nvSpPr>
        <p:spPr/>
        <p:txBody>
          <a:bodyPr/>
          <a:lstStyle/>
          <a:p>
            <a:pPr lvl="1"/>
            <a:r>
              <a:rPr lang="zh-CN" altLang="en-US" sz="2400" b="1" dirty="0">
                <a:solidFill>
                  <a:srgbClr val="DBB76C"/>
                </a:solidFill>
              </a:rPr>
              <a:t>什么是</a:t>
            </a:r>
            <a:r>
              <a:rPr lang="en-US" altLang="zh-CN" sz="2400" b="1" dirty="0" err="1">
                <a:solidFill>
                  <a:srgbClr val="DBB76C"/>
                </a:solidFill>
              </a:rPr>
              <a:t>git</a:t>
            </a:r>
            <a:r>
              <a:rPr lang="zh-CN" altLang="en-US" sz="2400" b="1" dirty="0">
                <a:solidFill>
                  <a:srgbClr val="DBB76C"/>
                </a:solidFill>
              </a:rPr>
              <a:t> </a:t>
            </a:r>
            <a:endParaRPr lang="en-US" altLang="zh-CN" sz="2400" b="1" dirty="0">
              <a:solidFill>
                <a:srgbClr val="DBB76C"/>
              </a:solidFill>
            </a:endParaRPr>
          </a:p>
          <a:p>
            <a:pPr lvl="1"/>
            <a:r>
              <a:rPr lang="en-US" altLang="zh-CN" dirty="0" err="1"/>
              <a:t>Git</a:t>
            </a:r>
            <a:r>
              <a:rPr lang="zh-CN" altLang="en-US" dirty="0"/>
              <a:t>是一款免费、开源的分布式版本控制系统，用于敏捷高效地处理任何或小或大的项目。</a:t>
            </a:r>
            <a:endParaRPr lang="en-US" altLang="zh-CN" dirty="0"/>
          </a:p>
          <a:p>
            <a:pPr lvl="1"/>
            <a:r>
              <a:rPr lang="en-US" altLang="zh-CN" dirty="0" err="1"/>
              <a:t>Git</a:t>
            </a:r>
            <a:r>
              <a:rPr lang="zh-CN" altLang="en-US" dirty="0"/>
              <a:t>是一个开源的分布式版本控制系统，可以有效、高速的处理从很小到非常大的项目版本管理。  </a:t>
            </a:r>
            <a:r>
              <a:rPr lang="en-US" altLang="zh-CN" dirty="0" err="1"/>
              <a:t>Git</a:t>
            </a:r>
            <a:r>
              <a:rPr lang="en-US" altLang="zh-CN" dirty="0"/>
              <a:t> </a:t>
            </a:r>
            <a:r>
              <a:rPr lang="zh-CN" altLang="en-US" dirty="0"/>
              <a:t>是 </a:t>
            </a:r>
            <a:r>
              <a:rPr lang="en-US" altLang="zh-CN" dirty="0"/>
              <a:t>Linus Torvalds </a:t>
            </a:r>
            <a:r>
              <a:rPr lang="zh-CN" altLang="en-US" dirty="0"/>
              <a:t>为了帮助管理 </a:t>
            </a:r>
            <a:r>
              <a:rPr lang="en-US" altLang="zh-CN" dirty="0"/>
              <a:t>Linux </a:t>
            </a:r>
            <a:r>
              <a:rPr lang="zh-CN" altLang="en-US" dirty="0"/>
              <a:t>内核开发而开发的一个开放源码的版本控制软件。</a:t>
            </a:r>
          </a:p>
          <a:p>
            <a:endParaRPr kumimoji="1" lang="zh-CN" altLang="en-US" dirty="0"/>
          </a:p>
        </p:txBody>
      </p:sp>
      <p:sp>
        <p:nvSpPr>
          <p:cNvPr id="7" name="内容占位符 6"/>
          <p:cNvSpPr>
            <a:spLocks noGrp="1"/>
          </p:cNvSpPr>
          <p:nvPr>
            <p:ph sz="half" idx="2"/>
          </p:nvPr>
        </p:nvSpPr>
        <p:spPr/>
        <p:txBody>
          <a:bodyPr/>
          <a:lstStyle/>
          <a:p>
            <a:endParaRPr kumimoji="1" lang="zh-CN" altLang="en-US"/>
          </a:p>
        </p:txBody>
      </p:sp>
      <p:sp>
        <p:nvSpPr>
          <p:cNvPr id="5" name="文本占位符 4"/>
          <p:cNvSpPr>
            <a:spLocks noGrp="1"/>
          </p:cNvSpPr>
          <p:nvPr>
            <p:ph type="body" sz="quarter" idx="13"/>
          </p:nvPr>
        </p:nvSpPr>
        <p:spPr>
          <a:xfrm>
            <a:off x="4255135" y="4298206"/>
            <a:ext cx="4653280" cy="290513"/>
          </a:xfrm>
        </p:spPr>
        <p:txBody>
          <a:bodyPr/>
          <a:lstStyle/>
          <a:p>
            <a:pPr marL="114300" indent="0" algn="ctr">
              <a:buNone/>
            </a:pPr>
            <a:r>
              <a:rPr kumimoji="1" lang="zh-CN" altLang="en-US" sz="800" dirty="0"/>
              <a:t>图片来源：</a:t>
            </a:r>
            <a:r>
              <a:rPr kumimoji="1" lang="en-US" altLang="zh-CN" sz="800" dirty="0"/>
              <a:t>https://</a:t>
            </a:r>
            <a:r>
              <a:rPr kumimoji="1" lang="en-US" altLang="zh-CN" sz="800" dirty="0" err="1"/>
              <a:t>www.slideshare.net</a:t>
            </a:r>
            <a:r>
              <a:rPr kumimoji="1" lang="en-US" altLang="zh-CN" sz="800" dirty="0"/>
              <a:t>/</a:t>
            </a:r>
            <a:r>
              <a:rPr kumimoji="1" lang="en-US" altLang="zh-CN" sz="800" dirty="0" err="1"/>
              <a:t>kanazawanaoki</a:t>
            </a:r>
            <a:r>
              <a:rPr kumimoji="1" lang="en-US" altLang="zh-CN" sz="800" dirty="0"/>
              <a:t>/</a:t>
            </a:r>
            <a:r>
              <a:rPr kumimoji="1" lang="en-US" altLang="zh-CN" sz="800" dirty="0" err="1"/>
              <a:t>github</a:t>
            </a:r>
            <a:r>
              <a:rPr kumimoji="1" lang="en-US" altLang="zh-CN" sz="800" dirty="0"/>
              <a:t>-how-to-pull-request</a:t>
            </a:r>
            <a:endParaRPr kumimoji="1" lang="zh-CN" altLang="en-US" sz="800" dirty="0"/>
          </a:p>
        </p:txBody>
      </p:sp>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48200" y="993775"/>
            <a:ext cx="3850080" cy="2887560"/>
          </a:xfrm>
          <a:prstGeom prst="rect">
            <a:avLst/>
          </a:prstGeom>
        </p:spPr>
      </p:pic>
    </p:spTree>
    <p:extLst>
      <p:ext uri="{BB962C8B-B14F-4D97-AF65-F5344CB8AC3E}">
        <p14:creationId xmlns:p14="http://schemas.microsoft.com/office/powerpoint/2010/main" val="605900791"/>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AE8E-D149-104A-8E0D-102B96621101}"/>
              </a:ext>
            </a:extLst>
          </p:cNvPr>
          <p:cNvSpPr>
            <a:spLocks noGrp="1"/>
          </p:cNvSpPr>
          <p:nvPr>
            <p:ph type="title"/>
          </p:nvPr>
        </p:nvSpPr>
        <p:spPr/>
        <p:txBody>
          <a:bodyPr/>
          <a:lstStyle/>
          <a:p>
            <a:pPr algn="ctr"/>
            <a:r>
              <a:rPr lang="en-TW" dirty="0"/>
              <a:t>References</a:t>
            </a:r>
          </a:p>
        </p:txBody>
      </p:sp>
      <p:sp>
        <p:nvSpPr>
          <p:cNvPr id="3" name="Text Placeholder 2">
            <a:extLst>
              <a:ext uri="{FF2B5EF4-FFF2-40B4-BE49-F238E27FC236}">
                <a16:creationId xmlns:a16="http://schemas.microsoft.com/office/drawing/2014/main" id="{E1F60616-C2E8-EB40-AF45-C7C0DF4E8E63}"/>
              </a:ext>
            </a:extLst>
          </p:cNvPr>
          <p:cNvSpPr>
            <a:spLocks noGrp="1"/>
          </p:cNvSpPr>
          <p:nvPr>
            <p:ph type="body" idx="1"/>
          </p:nvPr>
        </p:nvSpPr>
        <p:spPr/>
        <p:txBody>
          <a:bodyPr/>
          <a:lstStyle/>
          <a:p>
            <a:r>
              <a:rPr lang="en-TW" dirty="0"/>
              <a:t>Eugenio Moggi, Computational lambda calculus and Monad, 1989</a:t>
            </a:r>
          </a:p>
          <a:p>
            <a:r>
              <a:rPr lang="en-US" dirty="0"/>
              <a:t>Tai-Danae Bradley, </a:t>
            </a:r>
            <a:r>
              <a:rPr lang="en-US" dirty="0">
                <a:hlinkClick r:id="rId2"/>
              </a:rPr>
              <a:t>math3ma.com</a:t>
            </a:r>
            <a:endParaRPr lang="en-US" dirty="0"/>
          </a:p>
          <a:p>
            <a:pPr lvl="1"/>
            <a:r>
              <a:rPr lang="en-US" dirty="0"/>
              <a:t>Bradley’s website contains a significant amount of insightful blogs</a:t>
            </a:r>
          </a:p>
          <a:p>
            <a:pPr lvl="2"/>
            <a:r>
              <a:rPr lang="en-US" dirty="0">
                <a:hlinkClick r:id="rId3"/>
              </a:rPr>
              <a:t>The most obvious secret in mathematics</a:t>
            </a:r>
            <a:endParaRPr lang="en-US" dirty="0">
              <a:hlinkClick r:id="rId4"/>
            </a:endParaRPr>
          </a:p>
          <a:p>
            <a:pPr lvl="2"/>
            <a:r>
              <a:rPr lang="en-US" dirty="0">
                <a:hlinkClick r:id="rId4"/>
              </a:rPr>
              <a:t>A diagram is a Functor</a:t>
            </a:r>
            <a:endParaRPr lang="en-US" dirty="0"/>
          </a:p>
          <a:p>
            <a:pPr lvl="2"/>
            <a:r>
              <a:rPr lang="en-US" dirty="0">
                <a:hlinkClick r:id="rId5"/>
              </a:rPr>
              <a:t>What are limits and co-limits (part 1)</a:t>
            </a:r>
            <a:endParaRPr lang="en-US" dirty="0"/>
          </a:p>
          <a:p>
            <a:pPr lvl="2"/>
            <a:r>
              <a:rPr lang="en-US" dirty="0">
                <a:hlinkClick r:id="rId6"/>
              </a:rPr>
              <a:t>What is a Natural Transformation? (part 1)</a:t>
            </a:r>
            <a:endParaRPr lang="en-US" dirty="0"/>
          </a:p>
          <a:p>
            <a:pPr lvl="2"/>
            <a:endParaRPr lang="en-US" dirty="0"/>
          </a:p>
          <a:p>
            <a:pPr lvl="2"/>
            <a:endParaRPr lang="en-US" dirty="0"/>
          </a:p>
          <a:p>
            <a:pPr lvl="2"/>
            <a:endParaRPr lang="en-TW" dirty="0"/>
          </a:p>
        </p:txBody>
      </p:sp>
      <p:pic>
        <p:nvPicPr>
          <p:cNvPr id="4" name="Picture 3">
            <a:hlinkClick r:id="rId7"/>
            <a:extLst>
              <a:ext uri="{FF2B5EF4-FFF2-40B4-BE49-F238E27FC236}">
                <a16:creationId xmlns:a16="http://schemas.microsoft.com/office/drawing/2014/main" id="{29679702-FC8E-D24B-B0DC-2F062CE29EE9}"/>
              </a:ext>
            </a:extLst>
          </p:cNvPr>
          <p:cNvPicPr>
            <a:picLocks noChangeAspect="1"/>
          </p:cNvPicPr>
          <p:nvPr/>
        </p:nvPicPr>
        <p:blipFill>
          <a:blip r:embed="rId8"/>
          <a:stretch>
            <a:fillRect/>
          </a:stretch>
        </p:blipFill>
        <p:spPr>
          <a:xfrm>
            <a:off x="6635747" y="1595119"/>
            <a:ext cx="2277833" cy="1123315"/>
          </a:xfrm>
          <a:prstGeom prst="rect">
            <a:avLst/>
          </a:prstGeom>
        </p:spPr>
      </p:pic>
    </p:spTree>
    <p:extLst>
      <p:ext uri="{BB962C8B-B14F-4D97-AF65-F5344CB8AC3E}">
        <p14:creationId xmlns:p14="http://schemas.microsoft.com/office/powerpoint/2010/main" val="1382521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Thinking?</a:t>
            </a:r>
            <a:endParaRPr dirty="0"/>
          </a:p>
        </p:txBody>
      </p:sp>
    </p:spTree>
    <p:extLst>
      <p:ext uri="{BB962C8B-B14F-4D97-AF65-F5344CB8AC3E}">
        <p14:creationId xmlns:p14="http://schemas.microsoft.com/office/powerpoint/2010/main" val="122850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ctr">
              <a:lnSpc>
                <a:spcPct val="100000"/>
              </a:lnSpc>
              <a:buNone/>
            </a:pPr>
            <a:r>
              <a:rPr lang="en" dirty="0">
                <a:solidFill>
                  <a:schemeClr val="lt1"/>
                </a:solidFill>
              </a:rPr>
              <a:t>Week 1-5</a:t>
            </a:r>
            <a:endParaRPr dirty="0">
              <a:solidFill>
                <a:schemeClr val="lt1"/>
              </a:solidFill>
            </a:endParaRPr>
          </a:p>
        </p:txBody>
      </p:sp>
      <p:grpSp>
        <p:nvGrpSpPr>
          <p:cNvPr id="85" name="Google Shape;85;p18"/>
          <p:cNvGrpSpPr/>
          <p:nvPr/>
        </p:nvGrpSpPr>
        <p:grpSpPr>
          <a:xfrm>
            <a:off x="912820" y="1610215"/>
            <a:ext cx="198900" cy="593656"/>
            <a:chOff x="777447" y="1610215"/>
            <a:chExt cx="198900" cy="593656"/>
          </a:xfrm>
        </p:grpSpPr>
        <p:cxnSp>
          <p:nvCxnSpPr>
            <p:cNvPr id="86" name="Google Shape;86;p18"/>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87" name="Google Shape;87;p18"/>
            <p:cNvSpPr/>
            <p:nvPr/>
          </p:nvSpPr>
          <p:spPr>
            <a:xfrm>
              <a:off x="777447"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8"/>
          <p:cNvSpPr txBox="1">
            <a:spLocks noGrp="1"/>
          </p:cNvSpPr>
          <p:nvPr>
            <p:ph type="body" idx="4294967295"/>
          </p:nvPr>
        </p:nvSpPr>
        <p:spPr>
          <a:xfrm>
            <a:off x="318375" y="3747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Introduction and Hardware Architecture</a:t>
            </a:r>
            <a:endParaRPr sz="1600" dirty="0"/>
          </a:p>
        </p:txBody>
      </p:sp>
      <p:sp>
        <p:nvSpPr>
          <p:cNvPr id="89" name="Google Shape;89;p18"/>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a:lnSpc>
                <a:spcPct val="100000"/>
              </a:lnSpc>
              <a:buNone/>
            </a:pPr>
            <a:r>
              <a:rPr lang="en" dirty="0">
                <a:solidFill>
                  <a:schemeClr val="lt1"/>
                </a:solidFill>
              </a:rPr>
              <a:t>Week 6-8</a:t>
            </a:r>
            <a:endParaRPr dirty="0">
              <a:solidFill>
                <a:schemeClr val="lt1"/>
              </a:solidFill>
            </a:endParaRPr>
          </a:p>
        </p:txBody>
      </p:sp>
      <p:grpSp>
        <p:nvGrpSpPr>
          <p:cNvPr id="91" name="Google Shape;91;p18"/>
          <p:cNvGrpSpPr/>
          <p:nvPr/>
        </p:nvGrpSpPr>
        <p:grpSpPr>
          <a:xfrm>
            <a:off x="2266282" y="2938958"/>
            <a:ext cx="198900" cy="593656"/>
            <a:chOff x="2223534" y="2938958"/>
            <a:chExt cx="198900" cy="593656"/>
          </a:xfrm>
        </p:grpSpPr>
        <p:cxnSp>
          <p:nvCxnSpPr>
            <p:cNvPr id="92" name="Google Shape;92;p18"/>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93" name="Google Shape;93;p18"/>
            <p:cNvSpPr/>
            <p:nvPr/>
          </p:nvSpPr>
          <p:spPr>
            <a:xfrm rot="10800000" flipH="1">
              <a:off x="2223534"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8"/>
          <p:cNvSpPr txBox="1">
            <a:spLocks noGrp="1"/>
          </p:cNvSpPr>
          <p:nvPr>
            <p:ph type="body" idx="4294967295"/>
          </p:nvPr>
        </p:nvSpPr>
        <p:spPr>
          <a:xfrm>
            <a:off x="1244337" y="3757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Assembly Language &amp;  Virtual Machine</a:t>
            </a:r>
          </a:p>
        </p:txBody>
      </p:sp>
      <p:sp>
        <p:nvSpPr>
          <p:cNvPr id="95" name="Google Shape;95;p18"/>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6" name="Google Shape;96;p18"/>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9</a:t>
            </a:r>
            <a:endParaRPr dirty="0">
              <a:solidFill>
                <a:schemeClr val="lt1"/>
              </a:solidFill>
            </a:endParaRPr>
          </a:p>
        </p:txBody>
      </p:sp>
      <p:grpSp>
        <p:nvGrpSpPr>
          <p:cNvPr id="97" name="Google Shape;97;p18"/>
          <p:cNvGrpSpPr/>
          <p:nvPr/>
        </p:nvGrpSpPr>
        <p:grpSpPr>
          <a:xfrm>
            <a:off x="4058732" y="1610215"/>
            <a:ext cx="198900" cy="593656"/>
            <a:chOff x="3918084" y="1610215"/>
            <a:chExt cx="198900" cy="593656"/>
          </a:xfrm>
        </p:grpSpPr>
        <p:cxnSp>
          <p:nvCxnSpPr>
            <p:cNvPr id="98" name="Google Shape;98;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99" name="Google Shape;99;p18"/>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8"/>
          <p:cNvSpPr txBox="1">
            <a:spLocks noGrp="1"/>
          </p:cNvSpPr>
          <p:nvPr>
            <p:ph type="body" idx="4294967295"/>
          </p:nvPr>
        </p:nvSpPr>
        <p:spPr>
          <a:xfrm>
            <a:off x="3304094" y="3747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Systems Design &amp; Software Development</a:t>
            </a:r>
            <a:endParaRPr sz="1600" dirty="0"/>
          </a:p>
        </p:txBody>
      </p:sp>
      <p:sp>
        <p:nvSpPr>
          <p:cNvPr id="101" name="Google Shape;101;p18"/>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2" name="Google Shape;102;p18"/>
          <p:cNvSpPr txBox="1">
            <a:spLocks noGrp="1"/>
          </p:cNvSpPr>
          <p:nvPr>
            <p:ph type="body" idx="4294967295"/>
          </p:nvPr>
        </p:nvSpPr>
        <p:spPr>
          <a:xfrm>
            <a:off x="5416698" y="2336550"/>
            <a:ext cx="1425801"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10-11</a:t>
            </a:r>
            <a:endParaRPr dirty="0">
              <a:solidFill>
                <a:schemeClr val="lt1"/>
              </a:solidFill>
            </a:endParaRPr>
          </a:p>
        </p:txBody>
      </p:sp>
      <p:grpSp>
        <p:nvGrpSpPr>
          <p:cNvPr id="103" name="Google Shape;103;p18"/>
          <p:cNvGrpSpPr/>
          <p:nvPr/>
        </p:nvGrpSpPr>
        <p:grpSpPr>
          <a:xfrm>
            <a:off x="5973070" y="2938958"/>
            <a:ext cx="198900" cy="593656"/>
            <a:chOff x="5958946" y="2938958"/>
            <a:chExt cx="198900" cy="593656"/>
          </a:xfrm>
        </p:grpSpPr>
        <p:cxnSp>
          <p:nvCxnSpPr>
            <p:cNvPr id="104" name="Google Shape;104;p18"/>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05" name="Google Shape;105;p18"/>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8"/>
          <p:cNvSpPr txBox="1">
            <a:spLocks noGrp="1"/>
          </p:cNvSpPr>
          <p:nvPr>
            <p:ph type="body" idx="4294967295"/>
          </p:nvPr>
        </p:nvSpPr>
        <p:spPr>
          <a:xfrm>
            <a:off x="4751336" y="3764860"/>
            <a:ext cx="2642368"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High Level Compiler</a:t>
            </a:r>
          </a:p>
          <a:p>
            <a:pPr marL="0" lvl="0" indent="0" algn="l" rtl="0">
              <a:spcBef>
                <a:spcPts val="0"/>
              </a:spcBef>
              <a:spcAft>
                <a:spcPts val="1600"/>
              </a:spcAft>
              <a:buNone/>
            </a:pPr>
            <a:r>
              <a:rPr lang="en" sz="1600" dirty="0"/>
              <a:t>Jack/Java-like Language</a:t>
            </a:r>
            <a:endParaRPr sz="1600" dirty="0"/>
          </a:p>
        </p:txBody>
      </p:sp>
      <p:sp>
        <p:nvSpPr>
          <p:cNvPr id="107" name="Google Shape;107;p18"/>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8" name="Google Shape;108;p18"/>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12</a:t>
            </a:r>
            <a:endParaRPr dirty="0">
              <a:solidFill>
                <a:schemeClr val="lt1"/>
              </a:solidFill>
            </a:endParaRPr>
          </a:p>
        </p:txBody>
      </p:sp>
      <p:grpSp>
        <p:nvGrpSpPr>
          <p:cNvPr id="109" name="Google Shape;109;p18"/>
          <p:cNvGrpSpPr/>
          <p:nvPr/>
        </p:nvGrpSpPr>
        <p:grpSpPr>
          <a:xfrm>
            <a:off x="7669807" y="1610215"/>
            <a:ext cx="198900" cy="593656"/>
            <a:chOff x="3918084" y="1610215"/>
            <a:chExt cx="198900" cy="593656"/>
          </a:xfrm>
        </p:grpSpPr>
        <p:cxnSp>
          <p:nvCxnSpPr>
            <p:cNvPr id="110" name="Google Shape;110;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1" name="Google Shape;111;p18"/>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8"/>
          <p:cNvSpPr txBox="1">
            <a:spLocks noGrp="1"/>
          </p:cNvSpPr>
          <p:nvPr>
            <p:ph type="body" idx="4294967295"/>
          </p:nvPr>
        </p:nvSpPr>
        <p:spPr>
          <a:xfrm>
            <a:off x="6586780" y="374700"/>
            <a:ext cx="2341999"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Operating Systems</a:t>
            </a:r>
          </a:p>
          <a:p>
            <a:pPr marL="0" lvl="0" indent="0" algn="l" rtl="0">
              <a:spcBef>
                <a:spcPts val="0"/>
              </a:spcBef>
              <a:spcAft>
                <a:spcPts val="1600"/>
              </a:spcAft>
              <a:buNone/>
            </a:pPr>
            <a:r>
              <a:rPr lang="en-US" sz="1600" dirty="0"/>
              <a:t>Programming Interface</a:t>
            </a:r>
            <a:endParaRPr lang="en" sz="1600" dirty="0"/>
          </a:p>
          <a:p>
            <a:pPr marL="0" lvl="0" indent="0" algn="l" rtl="0">
              <a:spcBef>
                <a:spcPts val="0"/>
              </a:spcBef>
              <a:spcAft>
                <a:spcPts val="1600"/>
              </a:spcAft>
              <a:buNone/>
            </a:pPr>
            <a:endParaRPr sz="1600" dirty="0"/>
          </a:p>
        </p:txBody>
      </p:sp>
    </p:spTree>
    <p:extLst>
      <p:ext uri="{BB962C8B-B14F-4D97-AF65-F5344CB8AC3E}">
        <p14:creationId xmlns:p14="http://schemas.microsoft.com/office/powerpoint/2010/main" val="510999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Homework</a:t>
            </a:r>
            <a:endParaRPr/>
          </a:p>
        </p:txBody>
      </p:sp>
      <p:sp>
        <p:nvSpPr>
          <p:cNvPr id="118" name="Google Shape;118;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Lorem ipsum dolor sit amet, consectetur adipiscing elit, sed do eiusmod tempor incididunt ut labore et dolore magna aliqua</a:t>
            </a:r>
            <a:endParaRPr/>
          </a:p>
          <a:p>
            <a:pPr marL="457200" lvl="0" indent="-317500" algn="l" rtl="0">
              <a:spcBef>
                <a:spcPts val="1600"/>
              </a:spcBef>
              <a:spcAft>
                <a:spcPts val="0"/>
              </a:spcAft>
              <a:buSzPts val="1400"/>
              <a:buAutoNum type="arabicPeriod"/>
            </a:pPr>
            <a:r>
              <a:rPr lang="en"/>
              <a:t>Incididunt ut labore et dolore</a:t>
            </a:r>
            <a:endParaRPr/>
          </a:p>
          <a:p>
            <a:pPr marL="457200" lvl="0" indent="-317500" algn="l" rtl="0">
              <a:spcBef>
                <a:spcPts val="0"/>
              </a:spcBef>
              <a:spcAft>
                <a:spcPts val="0"/>
              </a:spcAft>
              <a:buSzPts val="1400"/>
              <a:buAutoNum type="arabicPeriod"/>
            </a:pPr>
            <a:r>
              <a:rPr lang="en"/>
              <a:t>Consectetur adipiscing elit, sed do eiusmod tempor incididunt ut labore et dolore magna aliqua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19" name="Google Shape;119;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Lorem ipsum dolor sit amet, consectetur adipiscing elit, sed do eiusmod tempor incididunt ut labore et dolore magna aliqua</a:t>
            </a:r>
            <a:endParaRPr/>
          </a:p>
        </p:txBody>
      </p:sp>
    </p:spTree>
    <p:extLst>
      <p:ext uri="{BB962C8B-B14F-4D97-AF65-F5344CB8AC3E}">
        <p14:creationId xmlns:p14="http://schemas.microsoft.com/office/powerpoint/2010/main" val="3441620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923</TotalTime>
  <Words>3236</Words>
  <Application>Microsoft Macintosh PowerPoint</Application>
  <PresentationFormat>On-screen Show (16:9)</PresentationFormat>
  <Paragraphs>524</Paragraphs>
  <Slides>67</Slides>
  <Notes>60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4</vt:i4>
      </vt:variant>
      <vt:variant>
        <vt:lpstr>Slide Titles</vt:lpstr>
      </vt:variant>
      <vt:variant>
        <vt:i4>67</vt:i4>
      </vt:variant>
    </vt:vector>
  </HeadingPairs>
  <TitlesOfParts>
    <vt:vector size="88" baseType="lpstr">
      <vt:lpstr>Arial Unicode MS</vt:lpstr>
      <vt:lpstr>等线</vt:lpstr>
      <vt:lpstr>MS PGothic</vt:lpstr>
      <vt:lpstr>新細明體</vt:lpstr>
      <vt:lpstr>黑体</vt:lpstr>
      <vt:lpstr>宋体</vt:lpstr>
      <vt:lpstr>STXinwei</vt:lpstr>
      <vt:lpstr>Arial</vt:lpstr>
      <vt:lpstr>Calibri</vt:lpstr>
      <vt:lpstr>Calibri Light</vt:lpstr>
      <vt:lpstr>Comic Sans MS</vt:lpstr>
      <vt:lpstr>Courier New</vt:lpstr>
      <vt:lpstr>Georgia</vt:lpstr>
      <vt:lpstr>Helvetica</vt:lpstr>
      <vt:lpstr>Times New Roman</vt:lpstr>
      <vt:lpstr>Wingdings</vt:lpstr>
      <vt:lpstr>Simple Light</vt:lpstr>
      <vt:lpstr>VISIO</vt:lpstr>
      <vt:lpstr>Equation</vt:lpstr>
      <vt:lpstr>Visio.Drawing.6</vt:lpstr>
      <vt:lpstr>Clip</vt:lpstr>
      <vt:lpstr>Computational Thinking &amp; Systems Design （计算思维与系统设计）</vt:lpstr>
      <vt:lpstr>This is not just a SOUND TEST,  it is also a story about Data in a world where …</vt:lpstr>
      <vt:lpstr>PowerPoint Presentation</vt:lpstr>
      <vt:lpstr>Course Outline</vt:lpstr>
      <vt:lpstr>Audience</vt:lpstr>
      <vt:lpstr>Counting and Abstract Counting</vt:lpstr>
      <vt:lpstr>What is Thinking?</vt:lpstr>
      <vt:lpstr>PowerPoint Presentation</vt:lpstr>
      <vt:lpstr>Homework</vt:lpstr>
      <vt:lpstr>The progenitor of Computational Thinking</vt:lpstr>
      <vt:lpstr>PowerPoint Presentation</vt:lpstr>
      <vt:lpstr>PowerPoint Presentation</vt:lpstr>
      <vt:lpstr>PowerPoint Presentation</vt:lpstr>
      <vt:lpstr>PowerPoint Presentation</vt:lpstr>
      <vt:lpstr>PowerPoint Presentation</vt:lpstr>
      <vt:lpstr>PowerPoint Presentation</vt:lpstr>
      <vt:lpstr>Computing Architectures associated with Tools</vt:lpstr>
      <vt:lpstr>PowerPoint Presentation</vt:lpstr>
      <vt:lpstr>Representing Knowledge as Domain-Specific Languages (DSL)</vt:lpstr>
      <vt:lpstr>PowerPoint Presentation</vt:lpstr>
      <vt:lpstr>PowerPoint Presentation</vt:lpstr>
      <vt:lpstr>PowerPoint Presentation</vt:lpstr>
      <vt:lpstr>PowerPoint Presentation</vt:lpstr>
      <vt:lpstr>Boolean Logic</vt:lpstr>
      <vt:lpstr>Boolean algebra</vt:lpstr>
      <vt:lpstr>All Boolean functions of 2 variables</vt:lpstr>
      <vt:lpstr>Boolean algebra</vt:lpstr>
      <vt:lpstr>Gate logic</vt:lpstr>
      <vt:lpstr>Gate logic</vt:lpstr>
      <vt:lpstr>The most famous master thesis</vt:lpstr>
      <vt:lpstr>PowerPoint Presentation</vt:lpstr>
      <vt:lpstr>Project 1: elementary logic gates</vt:lpstr>
      <vt:lpstr>Multiplexer</vt:lpstr>
      <vt:lpstr>Example: Building an And gate</vt:lpstr>
      <vt:lpstr>Building an And gate</vt:lpstr>
      <vt:lpstr>Building an And gate</vt:lpstr>
      <vt:lpstr>Building an And gate</vt:lpstr>
      <vt:lpstr>Building an And gate</vt:lpstr>
      <vt:lpstr>Hardware simulator (demonstrating Xor gate construction)</vt:lpstr>
      <vt:lpstr>Hardware simulator</vt:lpstr>
      <vt:lpstr>Hardware simulator</vt:lpstr>
      <vt:lpstr>Project materials: www.nand2tetris.org</vt:lpstr>
      <vt:lpstr>Project 1 tips</vt:lpstr>
      <vt:lpstr>PowerPoint Presentation</vt:lpstr>
      <vt:lpstr>PowerPoint Presentation</vt:lpstr>
      <vt:lpstr>Lambda Calculus is Turing Complete</vt:lpstr>
      <vt:lpstr>Lambda Calculus and Monad</vt:lpstr>
      <vt:lpstr>Monad and Leibniz</vt:lpstr>
      <vt:lpstr>Computable Logic and Types of “Birds”</vt:lpstr>
      <vt:lpstr>The Names of Birds (Functions)</vt:lpstr>
      <vt:lpstr>PowerPoint Presentation</vt:lpstr>
      <vt:lpstr>A Functional representation of Boolean Expressions</vt:lpstr>
      <vt:lpstr>The Limits of Computation (Reversible?)</vt:lpstr>
      <vt:lpstr>Lloyd: Future of Laptop Computing</vt:lpstr>
      <vt:lpstr>The Story of Maxwell’s Demon</vt:lpstr>
      <vt:lpstr>Reversible Computation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Toyhouse Mediawiki</vt:lpstr>
      <vt:lpstr>Universal Gates</vt:lpstr>
      <vt:lpstr>Git</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150</cp:revision>
  <dcterms:modified xsi:type="dcterms:W3CDTF">2020-10-25T08:25:01Z</dcterms:modified>
</cp:coreProperties>
</file>